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312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7" r:id="rId42"/>
    <p:sldId id="296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1" r:id="rId56"/>
    <p:sldId id="310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1129" autoAdjust="0"/>
  </p:normalViewPr>
  <p:slideViewPr>
    <p:cSldViewPr>
      <p:cViewPr varScale="1">
        <p:scale>
          <a:sx n="63" d="100"/>
          <a:sy n="63" d="100"/>
        </p:scale>
        <p:origin x="-1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4B1C9-750D-4778-8035-841B2ADF593C}" type="datetimeFigureOut">
              <a:rPr lang="en-US" smtClean="0"/>
              <a:t>10/7/2012</a:t>
            </a:fld>
            <a:endParaRPr 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6CABC-74F2-45E8-9E27-160DAAFCBE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033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5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6CABC-74F2-45E8-9E27-160DAAFCBE9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03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6CABC-74F2-45E8-9E27-160DAAFCBE9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66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6CABC-74F2-45E8-9E27-160DAAFCBE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66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6CABC-74F2-45E8-9E27-160DAAFCBE9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66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6CABC-74F2-45E8-9E27-160DAAFCBE9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66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6CABC-74F2-45E8-9E27-160DAAFCBE9A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6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7816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1CF10-B6C6-4C09-BD21-897C6CB7E5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84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Statistics Seminar Fall 2012 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05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Statistics Seminar Fall 2012 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25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Statistics Seminar Fall 2012 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636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Statistics Seminar Fall 2012 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559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Statistics Seminar Fall 2012 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301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Statistics Seminar Fall 2012 </a:t>
            </a:r>
            <a:endParaRPr 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430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478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Statistics Seminar Fall 2012 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121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Statistics Seminar Fall 2012 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15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Statistics Seminar Fall 2012 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305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Statistics Seminar Fall 2012 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7816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1CF10-B6C6-4C09-BD21-897C6CB7E5D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205" y="6329912"/>
            <a:ext cx="1383795" cy="43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45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ook Antiqu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jpeg"/><Relationship Id="rId4" Type="http://schemas.openxmlformats.org/officeDocument/2006/relationships/image" Target="../media/image50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266672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 Antiqua" pitchFamily="18" charset="0"/>
              </a:rPr>
              <a:t>Chapter 5 </a:t>
            </a:r>
            <a:br>
              <a:rPr lang="en-US" dirty="0" smtClean="0">
                <a:latin typeface="Book Antiqua" pitchFamily="18" charset="0"/>
              </a:rPr>
            </a:br>
            <a:r>
              <a:rPr lang="en-US" dirty="0" smtClean="0">
                <a:latin typeface="Book Antiqua" pitchFamily="18" charset="0"/>
              </a:rPr>
              <a:t/>
            </a:r>
            <a:br>
              <a:rPr lang="en-US" dirty="0" smtClean="0">
                <a:latin typeface="Book Antiqua" pitchFamily="18" charset="0"/>
              </a:rPr>
            </a:br>
            <a:r>
              <a:rPr lang="en-US" dirty="0" smtClean="0">
                <a:latin typeface="Book Antiqua" pitchFamily="18" charset="0"/>
              </a:rPr>
              <a:t>Basic Statistical Analysis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Statistics Seminar Fall 2012 </a:t>
            </a:r>
            <a:endParaRPr 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4"/>
          </p:nvPr>
        </p:nvSpPr>
        <p:spPr>
          <a:xfrm>
            <a:off x="395536" y="6356350"/>
            <a:ext cx="2133600" cy="365125"/>
          </a:xfrm>
        </p:spPr>
        <p:txBody>
          <a:bodyPr/>
          <a:lstStyle/>
          <a:p>
            <a:fld id="{0621CF10-B6C6-4C09-BD21-897C6CB7E5D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923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Design: Basic Analysis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Strong assumptions:</a:t>
            </a:r>
          </a:p>
          <a:p>
            <a:r>
              <a:rPr lang="en-US" sz="2400" dirty="0" smtClean="0"/>
              <a:t>Normality</a:t>
            </a:r>
          </a:p>
          <a:p>
            <a:r>
              <a:rPr lang="en-US" sz="2400" dirty="0" smtClean="0"/>
              <a:t>Independence </a:t>
            </a:r>
            <a:r>
              <a:rPr lang="en-US" sz="2400" dirty="0" smtClean="0"/>
              <a:t>of voxels (spatial independence </a:t>
            </a:r>
            <a:r>
              <a:rPr lang="en-US" sz="2400" dirty="0" smtClean="0">
                <a:sym typeface="Wingdings" pitchFamily="2" charset="2"/>
              </a:rPr>
              <a:t> NOT </a:t>
            </a:r>
            <a:r>
              <a:rPr lang="en-US" sz="2400" dirty="0" smtClean="0">
                <a:sym typeface="Wingdings" pitchFamily="2" charset="2"/>
              </a:rPr>
              <a:t>realistic 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r>
              <a:rPr lang="en-US" sz="2400" dirty="0" smtClean="0"/>
              <a:t>Independence in time (temporal independence </a:t>
            </a:r>
            <a:r>
              <a:rPr lang="en-US" sz="2400" dirty="0" smtClean="0">
                <a:sym typeface="Wingdings" pitchFamily="2" charset="2"/>
              </a:rPr>
              <a:t> NOT realistic </a:t>
            </a:r>
            <a:r>
              <a:rPr lang="en-US" sz="2400" dirty="0" smtClean="0">
                <a:sym typeface="Wingdings" pitchFamily="2" charset="2"/>
              </a:rPr>
              <a:t>either 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r>
              <a:rPr lang="en-US" sz="2400" dirty="0" smtClean="0"/>
              <a:t>Onset of the hemodynamic response is immediate upon stimulus presentation and it likewise stops immediately when the stimulus is stopped</a:t>
            </a:r>
          </a:p>
          <a:p>
            <a:r>
              <a:rPr lang="en-US" sz="2400" dirty="0" smtClean="0"/>
              <a:t>Equal variances in task and control conditions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540577">
            <a:off x="2707818" y="2739051"/>
            <a:ext cx="5688632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Will be violated in all fMRI data sets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250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Design: Basic Analysis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Welch test (1937)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Permit the population variances to be different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Cressie-Whitford</a:t>
            </a:r>
            <a:r>
              <a:rPr lang="en-US" dirty="0" smtClean="0"/>
              <a:t> test (1986)</a:t>
            </a:r>
          </a:p>
          <a:p>
            <a:pPr lvl="1"/>
            <a:r>
              <a:rPr lang="en-US" dirty="0" smtClean="0"/>
              <a:t>Allow for non-normality</a:t>
            </a:r>
          </a:p>
          <a:p>
            <a:r>
              <a:rPr lang="en-US" dirty="0" smtClean="0"/>
              <a:t>Nonparametric statistics</a:t>
            </a:r>
          </a:p>
          <a:p>
            <a:pPr lvl="1"/>
            <a:r>
              <a:rPr lang="en-US" dirty="0" smtClean="0"/>
              <a:t>Pros: Drop </a:t>
            </a:r>
            <a:r>
              <a:rPr lang="en-US" dirty="0" smtClean="0"/>
              <a:t>the normality assumption</a:t>
            </a:r>
          </a:p>
          <a:p>
            <a:pPr lvl="1"/>
            <a:r>
              <a:rPr lang="en-US" dirty="0" smtClean="0"/>
              <a:t>Cons: DF </a:t>
            </a:r>
            <a:r>
              <a:rPr lang="en-US" dirty="0" smtClean="0"/>
              <a:t>are generally large</a:t>
            </a:r>
          </a:p>
          <a:p>
            <a:endParaRPr lang="en-US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11</a:t>
            </a:fld>
            <a:endParaRPr lang="en-US"/>
          </a:p>
        </p:txBody>
      </p:sp>
      <p:pic>
        <p:nvPicPr>
          <p:cNvPr id="3073" name="Picture 1" descr="C:\Documents and Settings\Administrator\Application Data\Tencent\Users\123987044\QQ\WinTemp\RichOle\@PC(WF}~F[~RB8PT@CXOLX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124818"/>
            <a:ext cx="3014492" cy="1088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345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Design: Basic Analysis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en-US" dirty="0"/>
              <a:t>Correlational analysis (1993</a:t>
            </a:r>
            <a:r>
              <a:rPr lang="en-US" dirty="0" smtClean="0"/>
              <a:t>)</a:t>
            </a:r>
          </a:p>
          <a:p>
            <a:r>
              <a:rPr lang="en-US" dirty="0" smtClean="0"/>
              <a:t>At voxel i calculate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Voxels with a high positive value of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>
                <a:sym typeface="Wingdings" pitchFamily="2" charset="2"/>
              </a:rPr>
              <a:t> ACTIVE</a:t>
            </a:r>
            <a:endParaRPr lang="en-US" dirty="0"/>
          </a:p>
          <a:p>
            <a:r>
              <a:rPr lang="en-US" dirty="0" smtClean="0"/>
              <a:t>Voxels with no correlations </a:t>
            </a:r>
            <a:r>
              <a:rPr lang="en-US" dirty="0" smtClean="0">
                <a:sym typeface="Wingdings" pitchFamily="2" charset="2"/>
              </a:rPr>
              <a:t> INACTIVE</a:t>
            </a:r>
          </a:p>
          <a:p>
            <a:r>
              <a:rPr lang="en-US" dirty="0" smtClean="0">
                <a:sym typeface="Wingdings" pitchFamily="2" charset="2"/>
              </a:rPr>
              <a:t>Voxels with strong negative correlation  deactivated voxels  not of interest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2" descr="C:\Documents and Settings\Administrator\Application Data\Tencent\Users\123987044\QQ\WinTemp\RichOle\%5_C$0_9{A]PWO0~E29V6Y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723" y="1988840"/>
            <a:ext cx="2155717" cy="71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Documents and Settings\Administrator\Application Data\Tencent\Users\123987044\QQ\WinTemp\RichOle\KL[{`@XIK4~I17YJQO1`7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723" y="2828885"/>
            <a:ext cx="4298725" cy="788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974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Design: Basic Analysis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 of images in the task condition = # of images in the control condition </a:t>
            </a:r>
            <a:r>
              <a:rPr lang="en-US" dirty="0" smtClean="0">
                <a:sym typeface="Wingdings" pitchFamily="2" charset="2"/>
              </a:rPr>
              <a:t> a balanced block design  t test and correlation test coincide after transforming </a:t>
            </a:r>
            <a:r>
              <a:rPr lang="en-US" i="1" dirty="0" err="1" smtClean="0">
                <a:sym typeface="Wingdings" pitchFamily="2" charset="2"/>
              </a:rPr>
              <a:t>r</a:t>
            </a:r>
            <a:r>
              <a:rPr lang="en-US" i="1" baseline="-25000" dirty="0" err="1" smtClean="0"/>
              <a:t>i</a:t>
            </a:r>
            <a:r>
              <a:rPr lang="en-US" baseline="-25000" dirty="0" smtClean="0"/>
              <a:t> ,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13</a:t>
            </a:fld>
            <a:endParaRPr lang="en-US"/>
          </a:p>
        </p:txBody>
      </p:sp>
      <p:pic>
        <p:nvPicPr>
          <p:cNvPr id="5122" name="Picture 2" descr="C:\Documents and Settings\Administrator\Application Data\Tencent\Users\123987044\QQ\WinTemp\RichOle\JWJ1JGJ1CK38NJL[WF02G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272" y="3789040"/>
            <a:ext cx="230185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787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Contents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Exploratory Data Analysis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Block Design: Basic Analysis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u="sng" dirty="0"/>
              <a:t>Event-Related Designs: Basic Analysis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General Linear Model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Methods for Combining Subjects</a:t>
            </a:r>
            <a:endParaRPr lang="en-US" sz="2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30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Event-Related Designs: Basic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focus </a:t>
            </a:r>
            <a:r>
              <a:rPr lang="en-US" dirty="0" smtClean="0">
                <a:sym typeface="Wingdings" pitchFamily="2" charset="2"/>
              </a:rPr>
              <a:t> Hemodynamic response function (HRF</a:t>
            </a:r>
            <a:r>
              <a:rPr lang="en-US" dirty="0" smtClean="0">
                <a:sym typeface="Wingdings" pitchFamily="2" charset="2"/>
              </a:rPr>
              <a:t>) 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Two main tools: </a:t>
            </a:r>
            <a:r>
              <a:rPr lang="en-US" i="1" dirty="0" smtClean="0">
                <a:sym typeface="Wingdings" pitchFamily="2" charset="2"/>
              </a:rPr>
              <a:t>Trial averaging </a:t>
            </a:r>
            <a:r>
              <a:rPr lang="en-US" dirty="0" smtClean="0">
                <a:sym typeface="Wingdings" pitchFamily="2" charset="2"/>
              </a:rPr>
              <a:t>&amp; </a:t>
            </a:r>
            <a:r>
              <a:rPr lang="en-US" i="1" dirty="0" smtClean="0">
                <a:sym typeface="Wingdings" pitchFamily="2" charset="2"/>
              </a:rPr>
              <a:t>function estimation</a:t>
            </a:r>
          </a:p>
          <a:p>
            <a:r>
              <a:rPr lang="en-US" dirty="0" smtClean="0">
                <a:sym typeface="Wingdings" pitchFamily="2" charset="2"/>
              </a:rPr>
              <a:t>Trial averaging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Trials in an experiment are sorted according to type  obtain average fMRI time course as well as variance of a particular type of trial  activated voxels shall exhibit stereotypical behavior of the BOLD response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5805264"/>
            <a:ext cx="7965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BOLD: Blood Oxygenation Level Dependent</a:t>
            </a:r>
          </a:p>
          <a:p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（血</a:t>
            </a: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氧水平依赖）</a:t>
            </a:r>
            <a:endParaRPr lang="en-US" sz="2400" b="1" dirty="0"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087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Event-Related Designs: Basic Analysis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ym typeface="Wingdings" pitchFamily="2" charset="2"/>
              </a:rPr>
              <a:t>Trial averaging</a:t>
            </a:r>
            <a:r>
              <a:rPr lang="en-US" dirty="0">
                <a:sym typeface="Wingdings" pitchFamily="2" charset="2"/>
              </a:rPr>
              <a:t> – not based on model or </a:t>
            </a:r>
            <a:r>
              <a:rPr lang="en-US" dirty="0" smtClean="0">
                <a:sym typeface="Wingdings" pitchFamily="2" charset="2"/>
              </a:rPr>
              <a:t>assumptions</a:t>
            </a:r>
          </a:p>
          <a:p>
            <a:endParaRPr lang="en-US" dirty="0" smtClean="0"/>
          </a:p>
          <a:p>
            <a:r>
              <a:rPr lang="en-US" i="1" dirty="0" smtClean="0"/>
              <a:t>Function estimation</a:t>
            </a:r>
            <a:r>
              <a:rPr lang="en-US" dirty="0" smtClean="0"/>
              <a:t> – obtain an estimate of the HRF that is model-based</a:t>
            </a:r>
          </a:p>
          <a:p>
            <a:endParaRPr lang="en-US" dirty="0" smtClean="0"/>
          </a:p>
          <a:p>
            <a:r>
              <a:rPr lang="en-US" dirty="0" smtClean="0"/>
              <a:t>Parametric </a:t>
            </a:r>
            <a:r>
              <a:rPr lang="en-US" dirty="0" err="1" smtClean="0"/>
              <a:t>vs</a:t>
            </a:r>
            <a:r>
              <a:rPr lang="en-US" dirty="0" smtClean="0"/>
              <a:t> Nonparametric approaches</a:t>
            </a:r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921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Event-Related Designs: Basic Analysis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ook Antiqua" pitchFamily="18" charset="0"/>
              </a:rPr>
              <a:t>5.3.1 Parametric Approaches to the Estimation of the HRF</a:t>
            </a:r>
          </a:p>
          <a:p>
            <a:r>
              <a:rPr lang="en-US" dirty="0" smtClean="0"/>
              <a:t>Model the shape of the BOLD response curve</a:t>
            </a:r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090143"/>
              </p:ext>
            </p:extLst>
          </p:nvPr>
        </p:nvGraphicFramePr>
        <p:xfrm>
          <a:off x="539552" y="3284984"/>
          <a:ext cx="8208912" cy="282205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92488"/>
                <a:gridCol w="381642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 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Poisson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 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Gamma</a:t>
                      </a:r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Friston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et al.,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1994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Lange &amp;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Zeger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, 1997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Less flexible – only has one parameter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More flexible – has two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parameters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7207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Discrete – BOLD  response evolves continuously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Continuous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000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Event-Related Designs: Basic Analysis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Book Antiqua" pitchFamily="18" charset="0"/>
              </a:rPr>
              <a:t>5.3.1 Parametric Approaches to the Estimation of the HRF</a:t>
            </a:r>
          </a:p>
          <a:p>
            <a:r>
              <a:rPr lang="en-US" dirty="0" smtClean="0"/>
              <a:t>(a) Model the HRF at time </a:t>
            </a:r>
            <a:r>
              <a:rPr lang="en-US" i="1" dirty="0" smtClean="0"/>
              <a:t>t</a:t>
            </a:r>
            <a:r>
              <a:rPr lang="en-US" dirty="0" smtClean="0"/>
              <a:t> and voxel </a:t>
            </a:r>
            <a:r>
              <a:rPr lang="en-US" i="1" dirty="0" smtClean="0"/>
              <a:t>i </a:t>
            </a:r>
            <a:r>
              <a:rPr lang="en-US" dirty="0" smtClean="0"/>
              <a:t>by a simple two-parameter gamma family:</a:t>
            </a:r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18</a:t>
            </a:fld>
            <a:endParaRPr lang="en-US"/>
          </a:p>
        </p:txBody>
      </p:sp>
      <p:pic>
        <p:nvPicPr>
          <p:cNvPr id="7169" name="Picture 1" descr="C:\Documents and Settings\Administrator\Application Data\Tencent\Users\123987044\QQ\WinTemp\RichOle\VJC(J9Q5[JH}_U4A~W4LK4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872" y="3429000"/>
            <a:ext cx="5383643" cy="55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组合 7"/>
          <p:cNvGrpSpPr/>
          <p:nvPr/>
        </p:nvGrpSpPr>
        <p:grpSpPr>
          <a:xfrm>
            <a:off x="1814703" y="2023412"/>
            <a:ext cx="5400600" cy="4536504"/>
            <a:chOff x="5580113" y="710840"/>
            <a:chExt cx="4772025" cy="4133850"/>
          </a:xfrm>
        </p:grpSpPr>
        <p:pic>
          <p:nvPicPr>
            <p:cNvPr id="7170" name="Picture 2" descr="C:\Documents and Settings\Administrator\Application Data\Tencent\Users\123987044\QQ\WinTemp\RichOle\]@)K~QYFMK4FFHGT~_3`ACH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113" y="710840"/>
              <a:ext cx="4772025" cy="4133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7743431" y="1912638"/>
              <a:ext cx="2339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a =3, b = 4</a:t>
              </a:r>
              <a:endParaRPr lang="en-US" sz="28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9260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Event-Related Designs: Basic Analysis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Book Antiqua" pitchFamily="18" charset="0"/>
              </a:rPr>
              <a:t>5.3.1 Parametric Approaches to the Estimation of the HRF</a:t>
            </a:r>
          </a:p>
          <a:p>
            <a:r>
              <a:rPr lang="en-US" dirty="0" smtClean="0"/>
              <a:t>(</a:t>
            </a:r>
            <a:r>
              <a:rPr lang="en-US" dirty="0" smtClean="0"/>
              <a:t>b) Some finer details cannot be easily modeled </a:t>
            </a:r>
            <a:r>
              <a:rPr lang="en-US" dirty="0" smtClean="0">
                <a:sym typeface="Wingdings" pitchFamily="2" charset="2"/>
              </a:rPr>
              <a:t> modification: 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19</a:t>
            </a:fld>
            <a:endParaRPr lang="en-US"/>
          </a:p>
        </p:txBody>
      </p:sp>
      <p:pic>
        <p:nvPicPr>
          <p:cNvPr id="7171" name="Picture 3" descr="C:\Documents and Settings\Administrator\Application Data\Tencent\Users\123987044\QQ\WinTemp\RichOle\]29LM{{AAEIB(H2L2_BH4%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645024"/>
            <a:ext cx="7200800" cy="81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组合 8"/>
          <p:cNvGrpSpPr/>
          <p:nvPr/>
        </p:nvGrpSpPr>
        <p:grpSpPr>
          <a:xfrm>
            <a:off x="1765516" y="1976798"/>
            <a:ext cx="4896544" cy="4152900"/>
            <a:chOff x="6442339" y="882484"/>
            <a:chExt cx="4896544" cy="4152900"/>
          </a:xfrm>
        </p:grpSpPr>
        <p:pic>
          <p:nvPicPr>
            <p:cNvPr id="7172" name="Picture 4" descr="C:\Documents and Settings\Administrator\Application Data\Tencent\Users\123987044\QQ\WinTemp\RichOle\17YJU}SZXA7%M3G)CW$Z]Q7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2339" y="882484"/>
              <a:ext cx="4829175" cy="415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8690937" y="936489"/>
              <a:ext cx="264794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dirty="0" smtClean="0">
                  <a:latin typeface="Arial" pitchFamily="34" charset="0"/>
                  <a:cs typeface="Arial" pitchFamily="34" charset="0"/>
                </a:rPr>
                <a:t>τ</a:t>
              </a:r>
              <a:r>
                <a:rPr lang="en-US" sz="2800" baseline="-25000" dirty="0" smtClean="0">
                  <a:latin typeface="Arial" pitchFamily="34" charset="0"/>
                  <a:cs typeface="Arial" pitchFamily="34" charset="0"/>
                </a:rPr>
                <a:t>j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=0.9</a:t>
              </a:r>
              <a:r>
                <a:rPr lang="el-GR" sz="2800" dirty="0" smtClean="0">
                  <a:latin typeface="Arial" pitchFamily="34" charset="0"/>
                  <a:cs typeface="Arial" pitchFamily="34" charset="0"/>
                </a:rPr>
                <a:t>δ</a:t>
              </a:r>
              <a:r>
                <a:rPr lang="en-US" sz="2800" baseline="-25000" dirty="0" smtClean="0">
                  <a:latin typeface="Arial" pitchFamily="34" charset="0"/>
                  <a:cs typeface="Arial" pitchFamily="34" charset="0"/>
                </a:rPr>
                <a:t>j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, </a:t>
              </a:r>
              <a:r>
                <a:rPr lang="el-GR" sz="2800" dirty="0" smtClean="0">
                  <a:latin typeface="Arial" pitchFamily="34" charset="0"/>
                  <a:cs typeface="Arial" pitchFamily="34" charset="0"/>
                </a:rPr>
                <a:t>δ</a:t>
              </a:r>
              <a:r>
                <a:rPr lang="en-US" sz="28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=6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, </a:t>
              </a:r>
              <a:r>
                <a:rPr lang="el-GR" sz="2800" dirty="0" smtClean="0">
                  <a:latin typeface="Arial" pitchFamily="34" charset="0"/>
                  <a:cs typeface="Arial" pitchFamily="34" charset="0"/>
                </a:rPr>
                <a:t>δ</a:t>
              </a:r>
              <a:r>
                <a:rPr lang="en-US" sz="28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=12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, c=0.35</a:t>
              </a:r>
              <a:endParaRPr lang="en-US" sz="28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2945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Contents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Exploratory Data Analysis</a:t>
            </a:r>
          </a:p>
          <a:p>
            <a:endParaRPr lang="en-US" sz="2800" dirty="0" smtClean="0"/>
          </a:p>
          <a:p>
            <a:r>
              <a:rPr lang="en-US" sz="2800" dirty="0" smtClean="0"/>
              <a:t>Block Design: Basic Analysis</a:t>
            </a:r>
          </a:p>
          <a:p>
            <a:endParaRPr lang="en-US" sz="2800" dirty="0" smtClean="0"/>
          </a:p>
          <a:p>
            <a:r>
              <a:rPr lang="en-US" sz="2800" dirty="0" smtClean="0"/>
              <a:t>Event-Related Designs: Basic Analysis</a:t>
            </a:r>
          </a:p>
          <a:p>
            <a:endParaRPr lang="en-US" sz="2800" dirty="0" smtClean="0"/>
          </a:p>
          <a:p>
            <a:r>
              <a:rPr lang="en-US" sz="2800" dirty="0" smtClean="0"/>
              <a:t>The General Linear Model</a:t>
            </a:r>
          </a:p>
          <a:p>
            <a:endParaRPr lang="en-US" sz="2800" dirty="0" smtClean="0"/>
          </a:p>
          <a:p>
            <a:r>
              <a:rPr lang="en-US" sz="2800" dirty="0" smtClean="0"/>
              <a:t>Methods for Combining Subjects</a:t>
            </a:r>
            <a:endParaRPr lang="en-US" sz="2800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Statistics Seminar Fall 2012 </a:t>
            </a:r>
            <a:endParaRPr 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21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Event-Related Designs: Basic Analysis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Book Antiqua" pitchFamily="18" charset="0"/>
              </a:rPr>
              <a:t>5.3.1 Parametric Approaches to the Estimation of the HRF</a:t>
            </a:r>
          </a:p>
          <a:p>
            <a:r>
              <a:rPr lang="en-US" dirty="0" smtClean="0"/>
              <a:t>(c) Estimating parameters can be difficult </a:t>
            </a:r>
            <a:r>
              <a:rPr lang="en-US" dirty="0" smtClean="0">
                <a:sym typeface="Wingdings" pitchFamily="2" charset="2"/>
              </a:rPr>
              <a:t> G</a:t>
            </a:r>
            <a:r>
              <a:rPr lang="en-US" dirty="0" smtClean="0"/>
              <a:t>aussian </a:t>
            </a:r>
            <a:r>
              <a:rPr lang="en-US" dirty="0" smtClean="0"/>
              <a:t>model (</a:t>
            </a:r>
            <a:r>
              <a:rPr lang="en-US" dirty="0" err="1"/>
              <a:t>Rajapske</a:t>
            </a:r>
            <a:r>
              <a:rPr lang="en-US" dirty="0"/>
              <a:t> et </a:t>
            </a:r>
            <a:r>
              <a:rPr lang="en-US" dirty="0" smtClean="0"/>
              <a:t>al.,1998</a:t>
            </a:r>
            <a:r>
              <a:rPr lang="en-US" dirty="0" smtClean="0"/>
              <a:t>):  </a:t>
            </a:r>
            <a:endParaRPr lang="en-US" dirty="0" smtClean="0"/>
          </a:p>
          <a:p>
            <a:pPr lvl="1"/>
            <a:r>
              <a:rPr lang="en-US" dirty="0" smtClean="0"/>
              <a:t>Pros: </a:t>
            </a:r>
            <a:r>
              <a:rPr lang="en-US" i="1" dirty="0" smtClean="0"/>
              <a:t>lag</a:t>
            </a:r>
            <a:r>
              <a:rPr lang="en-US" dirty="0" smtClean="0"/>
              <a:t> &amp; </a:t>
            </a:r>
            <a:r>
              <a:rPr lang="en-US" i="1" dirty="0" smtClean="0"/>
              <a:t>dispersion</a:t>
            </a:r>
            <a:r>
              <a:rPr lang="en-US" dirty="0" smtClean="0"/>
              <a:t> are independent</a:t>
            </a:r>
          </a:p>
          <a:p>
            <a:pPr lvl="1"/>
            <a:r>
              <a:rPr lang="en-US" dirty="0" smtClean="0"/>
              <a:t>Cons: symmetry of Gaussian curve does not correspond to the supposed response, nor can it account for the often-observed undershoot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816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Event-Related Designs: Basic Analysis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Book Antiqua" pitchFamily="18" charset="0"/>
              </a:rPr>
              <a:t>5.3.1 Parametric Approaches to the Estimation of the HRF</a:t>
            </a:r>
          </a:p>
          <a:p>
            <a:r>
              <a:rPr lang="en-US" dirty="0" smtClean="0"/>
              <a:t>Subsume approaches into </a:t>
            </a:r>
            <a:r>
              <a:rPr lang="en-US" dirty="0"/>
              <a:t>one general, nonlinear model (</a:t>
            </a:r>
            <a:r>
              <a:rPr lang="en-US" dirty="0" err="1"/>
              <a:t>Kruggel</a:t>
            </a:r>
            <a:r>
              <a:rPr lang="en-US" dirty="0"/>
              <a:t> &amp; von </a:t>
            </a:r>
            <a:r>
              <a:rPr lang="en-US" dirty="0" err="1"/>
              <a:t>Cramon</a:t>
            </a:r>
            <a:r>
              <a:rPr lang="en-US" dirty="0"/>
              <a:t>, 1999)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21</a:t>
            </a:fld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2411761" y="3429000"/>
            <a:ext cx="6192687" cy="611260"/>
            <a:chOff x="2339753" y="3429001"/>
            <a:chExt cx="6192687" cy="611260"/>
          </a:xfrm>
        </p:grpSpPr>
        <p:pic>
          <p:nvPicPr>
            <p:cNvPr id="8193" name="Picture 1" descr="C:\Documents and Settings\Administrator\Application Data\Tencent\Users\123987044\QQ\WinTemp\RichOle\P}I(_803@B8M)P44%]ZC97N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753" y="3429001"/>
              <a:ext cx="3839481" cy="6112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201171" y="3501009"/>
              <a:ext cx="23312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-voxel; t-time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339613" y="3935556"/>
            <a:ext cx="1248611" cy="789588"/>
            <a:chOff x="3971461" y="3962673"/>
            <a:chExt cx="1248611" cy="789588"/>
          </a:xfrm>
        </p:grpSpPr>
        <p:sp>
          <p:nvSpPr>
            <p:cNvPr id="8" name="TextBox 7"/>
            <p:cNvSpPr txBox="1"/>
            <p:nvPr/>
          </p:nvSpPr>
          <p:spPr>
            <a:xfrm>
              <a:off x="3971461" y="4290596"/>
              <a:ext cx="12486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(0, </a:t>
              </a:r>
              <a:r>
                <a:rPr lang="el-GR" sz="2400" dirty="0" smtClean="0">
                  <a:latin typeface="Arial" pitchFamily="34" charset="0"/>
                  <a:cs typeface="Arial" pitchFamily="34" charset="0"/>
                </a:rPr>
                <a:t>Σ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) 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" name="直接箭头连接符 9"/>
            <p:cNvCxnSpPr/>
            <p:nvPr/>
          </p:nvCxnSpPr>
          <p:spPr>
            <a:xfrm>
              <a:off x="4490737" y="3962673"/>
              <a:ext cx="0" cy="32792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组合 12"/>
          <p:cNvGrpSpPr/>
          <p:nvPr/>
        </p:nvGrpSpPr>
        <p:grpSpPr>
          <a:xfrm>
            <a:off x="827584" y="4902259"/>
            <a:ext cx="8424936" cy="830997"/>
            <a:chOff x="136804" y="4797023"/>
            <a:chExt cx="8424936" cy="830997"/>
          </a:xfrm>
        </p:grpSpPr>
        <p:sp>
          <p:nvSpPr>
            <p:cNvPr id="15" name="TextBox 14"/>
            <p:cNvSpPr txBox="1"/>
            <p:nvPr/>
          </p:nvSpPr>
          <p:spPr>
            <a:xfrm>
              <a:off x="136804" y="4797023"/>
              <a:ext cx="84249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Separating </a:t>
              </a:r>
              <a:r>
                <a:rPr lang="el-GR" sz="2400" dirty="0">
                  <a:latin typeface="Arial" pitchFamily="34" charset="0"/>
                  <a:cs typeface="Arial" pitchFamily="34" charset="0"/>
                </a:rPr>
                <a:t>Σ</a:t>
              </a:r>
              <a:r>
                <a:rPr lang="el-GR" sz="24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into temporal and spatial parts &amp; assuming each of these has an AR(1) structure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8194" name="Picture 2" descr="C:\Documents and Settings\Administrator\Application Data\Tencent\Users\123987044\QQ\WinTemp\RichOle\)BX4(B(]~}Q1PI_LR5CUTW8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5153" y="5149681"/>
              <a:ext cx="2232249" cy="4783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34661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Event-Related Designs: Basic Analysis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ook Antiqua" pitchFamily="18" charset="0"/>
              </a:rPr>
              <a:t>5.3.2 Nonparametric </a:t>
            </a:r>
            <a:r>
              <a:rPr lang="en-US" dirty="0">
                <a:latin typeface="Book Antiqua" pitchFamily="18" charset="0"/>
              </a:rPr>
              <a:t>Approaches to the Estimation of the HRF</a:t>
            </a:r>
          </a:p>
          <a:p>
            <a:r>
              <a:rPr lang="en-US" dirty="0" smtClean="0"/>
              <a:t>Drawbacks of parametric approaches: </a:t>
            </a:r>
            <a:endParaRPr lang="en-US" dirty="0" smtClean="0"/>
          </a:p>
          <a:p>
            <a:r>
              <a:rPr lang="en-US" dirty="0" smtClean="0"/>
              <a:t>assume </a:t>
            </a:r>
            <a:r>
              <a:rPr lang="en-US" dirty="0" smtClean="0"/>
              <a:t>HRF has the same form at each voxel, under all conditions, and for all </a:t>
            </a:r>
            <a:r>
              <a:rPr lang="en-US" dirty="0" smtClean="0"/>
              <a:t>subjects</a:t>
            </a:r>
          </a:p>
          <a:p>
            <a:r>
              <a:rPr lang="en-US" dirty="0" smtClean="0"/>
              <a:t>imposing </a:t>
            </a:r>
            <a:r>
              <a:rPr lang="en-US" dirty="0" smtClean="0"/>
              <a:t>a priori and arbitrarily shape to the HRF</a:t>
            </a:r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78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Event-Related Designs: Basic Analysis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Book Antiqua" pitchFamily="18" charset="0"/>
              </a:rPr>
              <a:t>5.3.2 Nonparametric Approaches to the Estimation of the HRF</a:t>
            </a:r>
          </a:p>
          <a:p>
            <a:r>
              <a:rPr lang="en-US" dirty="0" smtClean="0"/>
              <a:t>Random effect polynomial regression with one effect for </a:t>
            </a:r>
            <a:r>
              <a:rPr lang="en-US" dirty="0"/>
              <a:t>each </a:t>
            </a:r>
            <a:r>
              <a:rPr lang="en-US" dirty="0" smtClean="0"/>
              <a:t>voxel (Gibbons et al., 2004): </a:t>
            </a:r>
            <a:endParaRPr lang="en-US" dirty="0"/>
          </a:p>
          <a:p>
            <a:endParaRPr lang="en-US" dirty="0" smtClean="0"/>
          </a:p>
          <a:p>
            <a:pPr lvl="1"/>
            <a:r>
              <a:rPr lang="en-US" i="1" dirty="0" err="1"/>
              <a:t>y</a:t>
            </a:r>
            <a:r>
              <a:rPr lang="en-US" i="1" baseline="-25000" dirty="0" err="1"/>
              <a:t>i</a:t>
            </a:r>
            <a:r>
              <a:rPr lang="en-US" dirty="0"/>
              <a:t> is the time averaged time course for the </a:t>
            </a:r>
            <a:r>
              <a:rPr lang="en-US" dirty="0" err="1"/>
              <a:t>ith</a:t>
            </a:r>
            <a:r>
              <a:rPr lang="en-US" dirty="0"/>
              <a:t> </a:t>
            </a:r>
            <a:r>
              <a:rPr lang="en-US" dirty="0" smtClean="0"/>
              <a:t>voxel</a:t>
            </a:r>
          </a:p>
          <a:p>
            <a:pPr lvl="1"/>
            <a:r>
              <a:rPr lang="en-US" i="1" dirty="0"/>
              <a:t>W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is the known design matrix for the fixed </a:t>
            </a:r>
            <a:r>
              <a:rPr lang="en-US" dirty="0" smtClean="0"/>
              <a:t>effects</a:t>
            </a:r>
          </a:p>
          <a:p>
            <a:pPr lvl="1"/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is the known design matrix for the random </a:t>
            </a:r>
            <a:r>
              <a:rPr lang="en-US" dirty="0" smtClean="0"/>
              <a:t>effects</a:t>
            </a:r>
          </a:p>
          <a:p>
            <a:pPr lvl="1"/>
            <a:r>
              <a:rPr lang="en-US" i="1" dirty="0"/>
              <a:t>α, β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 smtClean="0"/>
              <a:t>are the </a:t>
            </a:r>
            <a:r>
              <a:rPr lang="en-US" dirty="0"/>
              <a:t>unknown </a:t>
            </a:r>
            <a:r>
              <a:rPr lang="en-US" dirty="0" smtClean="0"/>
              <a:t>parameters</a:t>
            </a:r>
          </a:p>
          <a:p>
            <a:pPr lvl="1"/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~ N</a:t>
            </a:r>
            <a:r>
              <a:rPr lang="en-US" i="1" dirty="0" smtClean="0"/>
              <a:t>(0,Σ</a:t>
            </a:r>
            <a:r>
              <a:rPr lang="el-GR" i="1" baseline="-25000" dirty="0" smtClean="0"/>
              <a:t>β</a:t>
            </a:r>
            <a:r>
              <a:rPr lang="en-US" dirty="0" smtClean="0"/>
              <a:t>) </a:t>
            </a:r>
          </a:p>
          <a:p>
            <a:pPr lvl="1"/>
            <a:r>
              <a:rPr lang="en-US" sz="2600" i="1" dirty="0" smtClean="0"/>
              <a:t>Cov(</a:t>
            </a:r>
            <a:r>
              <a:rPr lang="el-GR" sz="2600" i="1" dirty="0" smtClean="0"/>
              <a:t>ε</a:t>
            </a:r>
            <a:r>
              <a:rPr lang="en-US" sz="2600" i="1" baseline="-25000" dirty="0" smtClean="0"/>
              <a:t>i </a:t>
            </a:r>
            <a:r>
              <a:rPr lang="en-US" sz="2600" i="1" dirty="0" smtClean="0"/>
              <a:t>) = σ</a:t>
            </a:r>
            <a:r>
              <a:rPr lang="el-GR" sz="2600" i="1" baseline="-25000" dirty="0" smtClean="0"/>
              <a:t>ε</a:t>
            </a:r>
            <a:r>
              <a:rPr lang="en-US" sz="2600" baseline="30000" dirty="0" smtClean="0"/>
              <a:t>2</a:t>
            </a:r>
            <a:r>
              <a:rPr lang="el-GR" sz="2600" dirty="0" smtClean="0"/>
              <a:t>Ω</a:t>
            </a:r>
            <a:r>
              <a:rPr lang="en-US" sz="2600" i="1" baseline="-25000" dirty="0"/>
              <a:t>i</a:t>
            </a:r>
            <a:endParaRPr lang="en-US" sz="2600" baseline="-25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23</a:t>
            </a:fld>
            <a:endParaRPr lang="en-US" dirty="0"/>
          </a:p>
        </p:txBody>
      </p:sp>
      <p:pic>
        <p:nvPicPr>
          <p:cNvPr id="9217" name="Picture 1" descr="C:\Documents and Settings\Administrator\Application Data\Tencent\Users\123987044\QQ\WinTemp\RichOle\ZT_Q~4GLQ}}]X0}7QQRZ9T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209670"/>
            <a:ext cx="3456384" cy="625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957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Event-Related Designs: Basic Analysis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ook Antiqua" pitchFamily="18" charset="0"/>
              </a:rPr>
              <a:t>5.3.2 Nonparametric Approaches to the Estimation of the HRF</a:t>
            </a:r>
          </a:p>
          <a:p>
            <a:r>
              <a:rPr lang="en-US" dirty="0" smtClean="0"/>
              <a:t>Estimates: 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24</a:t>
            </a:fld>
            <a:endParaRPr lang="en-US" dirty="0"/>
          </a:p>
        </p:txBody>
      </p:sp>
      <p:pic>
        <p:nvPicPr>
          <p:cNvPr id="10241" name="Picture 1" descr="C:\Documents and Settings\Administrator\Application Data\Tencent\Users\123987044\QQ\WinTemp\RichOle\KG}IL[)6CKLT{STOIOQI}(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719855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C:\Documents and Settings\Administrator\Application Data\Tencent\Users\123987044\QQ\WinTemp\RichOle\6BONY3ULT7TZZ3U_8JGZ$6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72" y="3744318"/>
            <a:ext cx="438376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Documents and Settings\Administrator\Application Data\Tencent\Users\123987044\QQ\WinTemp\RichOle\SWT96EX}@@$_)3IQY~}MLB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149080"/>
            <a:ext cx="3600401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Documents and Settings\Administrator\Application Data\Tencent\Users\123987044\QQ\WinTemp\RichOle\}20$X[(K_NBADP9Y]HFD%]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13176"/>
            <a:ext cx="5314645" cy="89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C:\Documents and Settings\Administrator\Application Data\Tencent\Users\123987044\QQ\WinTemp\RichOle\WX8(_8O[@[_X}]QRR_X_3`B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694346"/>
            <a:ext cx="5755227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7716946" y="2924944"/>
            <a:ext cx="15355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Random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effect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coef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56176" y="3811680"/>
            <a:ext cx="19818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Voxel-level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coef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56176" y="4524614"/>
            <a:ext cx="20587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Fixed effect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coef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156176" y="5273611"/>
            <a:ext cx="18245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Population var</a:t>
            </a:r>
          </a:p>
        </p:txBody>
      </p:sp>
      <p:sp>
        <p:nvSpPr>
          <p:cNvPr id="11" name="矩形 10"/>
          <p:cNvSpPr/>
          <p:nvPr/>
        </p:nvSpPr>
        <p:spPr>
          <a:xfrm>
            <a:off x="6156176" y="5903379"/>
            <a:ext cx="30139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Scale factor of error term</a:t>
            </a:r>
          </a:p>
        </p:txBody>
      </p:sp>
    </p:spTree>
    <p:extLst>
      <p:ext uri="{BB962C8B-B14F-4D97-AF65-F5344CB8AC3E}">
        <p14:creationId xmlns:p14="http://schemas.microsoft.com/office/powerpoint/2010/main" val="3281662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Event-Related Designs: Basic Analysis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ook Antiqua" pitchFamily="18" charset="0"/>
              </a:rPr>
              <a:t>5.3.2 Nonparametric Approaches to the Estimation of the HRF</a:t>
            </a:r>
          </a:p>
          <a:p>
            <a:r>
              <a:rPr lang="en-US" dirty="0" smtClean="0"/>
              <a:t>Avoid both trial averaging and specifying a form for HRF (</a:t>
            </a:r>
            <a:r>
              <a:rPr lang="en-US" dirty="0" err="1" smtClean="0"/>
              <a:t>Burock</a:t>
            </a:r>
            <a:r>
              <a:rPr lang="en-US" dirty="0" smtClean="0"/>
              <a:t> &amp; Dale, 2000)</a:t>
            </a:r>
          </a:p>
          <a:p>
            <a:r>
              <a:rPr lang="en-US" dirty="0" smtClean="0"/>
              <a:t>Write the observed fMRI signal for a given voxel at time t (considered as discrete)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25</a:t>
            </a:fld>
            <a:endParaRPr lang="en-US" dirty="0"/>
          </a:p>
        </p:txBody>
      </p:sp>
      <p:sp>
        <p:nvSpPr>
          <p:cNvPr id="6" name="AutoShape 1" descr="C:\Documents and Settings\Administrator\Application Data\Tencent\Users\123987044\QQ\WinTemp\RichOle\ZUGKDH194M%X$HB(K{PGO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C:\Documents and Settings\Administrator\Application Data\Tencent\Users\123987044\QQ\WinTemp\RichOle\ZUGKDH194M%X$HB(K{PGO.jp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67" name="Picture 3" descr="C:\Documents and Settings\Administrator\Application Data\Tencent\Users\123987044\QQ\WinTemp\RichOle\003R{PANTY)[W)_QAF7V6Y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484890"/>
            <a:ext cx="6773116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/>
        </p:nvSpPr>
        <p:spPr>
          <a:xfrm>
            <a:off x="899593" y="5108991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i="1" baseline="-2500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is a dummy variable representing the trial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type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000" i="1" baseline="-25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is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hemodynamic response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associated with the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trial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type</a:t>
            </a:r>
          </a:p>
          <a:p>
            <a:r>
              <a:rPr lang="el-GR" sz="2000" dirty="0" smtClean="0">
                <a:latin typeface="Arial" pitchFamily="34" charset="0"/>
                <a:cs typeface="Arial" pitchFamily="34" charset="0"/>
              </a:rPr>
              <a:t>ε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noise,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normally distributed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but with arbitrary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cov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matrix</a:t>
            </a:r>
          </a:p>
        </p:txBody>
      </p:sp>
    </p:spTree>
    <p:extLst>
      <p:ext uri="{BB962C8B-B14F-4D97-AF65-F5344CB8AC3E}">
        <p14:creationId xmlns:p14="http://schemas.microsoft.com/office/powerpoint/2010/main" val="3474235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Event-Related Designs: Basic Analysis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Book Antiqua" pitchFamily="18" charset="0"/>
              </a:rPr>
              <a:t>5.3.2 Nonparametric Approaches to the Estimation of the HRF</a:t>
            </a:r>
          </a:p>
          <a:p>
            <a:r>
              <a:rPr lang="en-US" dirty="0" smtClean="0"/>
              <a:t>OLS estimate: </a:t>
            </a:r>
          </a:p>
          <a:p>
            <a:r>
              <a:rPr lang="en-US" dirty="0"/>
              <a:t>Calculate residuals: </a:t>
            </a:r>
          </a:p>
          <a:p>
            <a:r>
              <a:rPr lang="en-US" dirty="0" smtClean="0"/>
              <a:t>Use e to estimate </a:t>
            </a:r>
            <a:r>
              <a:rPr lang="el-GR" dirty="0"/>
              <a:t>Σ</a:t>
            </a:r>
            <a:r>
              <a:rPr lang="el-GR" baseline="-25000" dirty="0"/>
              <a:t>ε</a:t>
            </a:r>
            <a:r>
              <a:rPr lang="en-US" dirty="0"/>
              <a:t> </a:t>
            </a:r>
            <a:r>
              <a:rPr lang="en-US" dirty="0" smtClean="0"/>
              <a:t>   “global” estimate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     </a:t>
            </a:r>
            <a:r>
              <a:rPr lang="en-US" dirty="0" smtClean="0">
                <a:latin typeface="Times New Roman"/>
                <a:cs typeface="Times New Roman"/>
              </a:rPr>
              <a:t>        </a:t>
            </a:r>
            <a:r>
              <a:rPr lang="en-US" dirty="0" smtClean="0"/>
              <a:t>                          </a:t>
            </a:r>
            <a:r>
              <a:rPr lang="en-US" dirty="0" smtClean="0"/>
              <a:t>“local” estimate</a:t>
            </a:r>
          </a:p>
          <a:p>
            <a:r>
              <a:rPr lang="en-US" dirty="0" err="1"/>
              <a:t>Burock</a:t>
            </a:r>
            <a:r>
              <a:rPr lang="en-US" dirty="0"/>
              <a:t> and Dale assume a mixture of white (uncorrelated) Gaussian noise and a correlated (autoregressive) component. </a:t>
            </a:r>
          </a:p>
          <a:p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26</a:t>
            </a:fld>
            <a:endParaRPr lang="en-US" dirty="0"/>
          </a:p>
        </p:txBody>
      </p:sp>
      <p:pic>
        <p:nvPicPr>
          <p:cNvPr id="12289" name="Picture 1" descr="C:\Documents and Settings\Administrator\Application Data\Tencent\Users\123987044\QQ\WinTemp\RichOle\@TX21(X9]3BJ6VC7H6P`Z9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459798"/>
            <a:ext cx="2880320" cy="66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C:\Documents and Settings\Administrator\Application Data\Tencent\Users\123987044\QQ\WinTemp\RichOle\SPY({[JNG4[E])K[3%C{]R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068960"/>
            <a:ext cx="2163061" cy="44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左大括号 5"/>
          <p:cNvSpPr/>
          <p:nvPr/>
        </p:nvSpPr>
        <p:spPr>
          <a:xfrm>
            <a:off x="4292199" y="3651158"/>
            <a:ext cx="139901" cy="713946"/>
          </a:xfrm>
          <a:prstGeom prst="leftBrace">
            <a:avLst>
              <a:gd name="adj1" fmla="val 56580"/>
              <a:gd name="adj2" fmla="val 26633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61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Event-Related Designs: Basic Analysis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Book Antiqua" pitchFamily="18" charset="0"/>
              </a:rPr>
              <a:t>5.3.2 Nonparametric Approaches to the Estimation of the </a:t>
            </a:r>
            <a:r>
              <a:rPr lang="en-US" dirty="0" smtClean="0">
                <a:latin typeface="Book Antiqua" pitchFamily="18" charset="0"/>
              </a:rPr>
              <a:t>HRF</a:t>
            </a:r>
          </a:p>
          <a:p>
            <a:pPr marL="0" indent="0">
              <a:buNone/>
            </a:pPr>
            <a:endParaRPr lang="en-US" dirty="0">
              <a:latin typeface="Book Antiqua" pitchFamily="18" charset="0"/>
            </a:endParaRPr>
          </a:p>
          <a:p>
            <a:pPr marL="0" indent="0">
              <a:buNone/>
            </a:pPr>
            <a:endParaRPr lang="en-US" dirty="0" smtClean="0">
              <a:latin typeface="Book Antiqua" pitchFamily="18" charset="0"/>
            </a:endParaRPr>
          </a:p>
          <a:p>
            <a:pPr marL="0" indent="0">
              <a:buNone/>
            </a:pPr>
            <a:endParaRPr lang="en-US" dirty="0">
              <a:latin typeface="Book Antiqua" pitchFamily="18" charset="0"/>
            </a:endParaRPr>
          </a:p>
          <a:p>
            <a:pPr marL="0" indent="0">
              <a:buNone/>
            </a:pPr>
            <a:endParaRPr lang="en-US" dirty="0" smtClean="0">
              <a:latin typeface="Book Antiqua" pitchFamily="18" charset="0"/>
            </a:endParaRPr>
          </a:p>
          <a:p>
            <a:pPr marL="0" indent="0">
              <a:buNone/>
            </a:pPr>
            <a:endParaRPr lang="en-US" dirty="0">
              <a:latin typeface="Book Antiqua" pitchFamily="18" charset="0"/>
            </a:endParaRPr>
          </a:p>
          <a:p>
            <a:r>
              <a:rPr lang="en-US" dirty="0"/>
              <a:t>Final estimate of the hemodynamic response is,</a:t>
            </a:r>
            <a:endParaRPr lang="en-US" dirty="0">
              <a:latin typeface="Book Antiqua" pitchFamily="18" charset="0"/>
            </a:endParaRPr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27</a:t>
            </a:fld>
            <a:endParaRPr lang="en-US" dirty="0"/>
          </a:p>
        </p:txBody>
      </p:sp>
      <p:pic>
        <p:nvPicPr>
          <p:cNvPr id="6" name="Picture 3" descr="C:\Documents and Settings\Administrator\Application Data\Tencent\Users\123987044\QQ\WinTemp\RichOle\LE2RL~V7N~`5NE$4S)5P~B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20888"/>
            <a:ext cx="3532508" cy="214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Documents and Settings\Administrator\Application Data\Tencent\Users\123987044\QQ\WinTemp\RichOle\RK5C0Q$31`9MWS2TYS@SEL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329422"/>
            <a:ext cx="3966869" cy="734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/>
        </p:nvSpPr>
        <p:spPr>
          <a:xfrm>
            <a:off x="4422402" y="2498425"/>
            <a:ext cx="45910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 component of the covariance matrix at lag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k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74911" y="4662582"/>
            <a:ext cx="61430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j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represents the biggest time lag considered</a:t>
            </a:r>
          </a:p>
        </p:txBody>
      </p:sp>
      <p:pic>
        <p:nvPicPr>
          <p:cNvPr id="10" name="Picture 1" descr="C:\Documents and Settings\Administrator\Application Data\Tencent\Users\123987044\QQ\WinTemp\RichOle\}7DF}2$WN3{N2SA0B~)~EK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010" y="5589240"/>
            <a:ext cx="3744416" cy="62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87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Event-Related Designs: Basic Analysis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Book Antiqua" pitchFamily="18" charset="0"/>
              </a:rPr>
              <a:t>5.3.2 Nonparametric Approaches to the Estimation of the HRF</a:t>
            </a:r>
          </a:p>
          <a:p>
            <a:r>
              <a:rPr lang="en-US" dirty="0" smtClean="0"/>
              <a:t>A Bayesian extension of this approach (</a:t>
            </a:r>
            <a:r>
              <a:rPr lang="en-US" dirty="0" err="1" smtClean="0"/>
              <a:t>Marrelec</a:t>
            </a:r>
            <a:r>
              <a:rPr lang="en-US" dirty="0" smtClean="0"/>
              <a:t>, 2003)</a:t>
            </a:r>
          </a:p>
          <a:p>
            <a:endParaRPr lang="en-US" dirty="0"/>
          </a:p>
          <a:p>
            <a:r>
              <a:rPr lang="en-US" i="1" dirty="0"/>
              <a:t>n </a:t>
            </a:r>
            <a:r>
              <a:rPr lang="en-US" dirty="0"/>
              <a:t>= </a:t>
            </a:r>
            <a:r>
              <a:rPr lang="en-US" i="1" dirty="0"/>
              <a:t>K </a:t>
            </a:r>
            <a:r>
              <a:rPr lang="en-US" dirty="0"/>
              <a:t>+1</a:t>
            </a:r>
            <a:r>
              <a:rPr lang="en-US" i="1" dirty="0"/>
              <a:t>, . . .,</a:t>
            </a:r>
            <a:r>
              <a:rPr lang="en-US" i="1" dirty="0" smtClean="0"/>
              <a:t>N</a:t>
            </a:r>
            <a:endParaRPr lang="en-US" dirty="0"/>
          </a:p>
          <a:p>
            <a:r>
              <a:rPr lang="en-US" dirty="0" smtClean="0"/>
              <a:t>Target of estimation: the </a:t>
            </a:r>
            <a:r>
              <a:rPr lang="en-US" i="1" dirty="0"/>
              <a:t>h </a:t>
            </a:r>
            <a:r>
              <a:rPr lang="en-US" dirty="0"/>
              <a:t>elements make up the hemodynamic </a:t>
            </a:r>
            <a:r>
              <a:rPr lang="en-US" dirty="0" smtClean="0"/>
              <a:t>response 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28</a:t>
            </a:fld>
            <a:endParaRPr lang="en-US" dirty="0"/>
          </a:p>
        </p:txBody>
      </p:sp>
      <p:pic>
        <p:nvPicPr>
          <p:cNvPr id="13314" name="Picture 2" descr="C:\Documents and Settings\Administrator\Application Data\Tencent\Users\123987044\QQ\WinTemp\RichOle\]W4LP6)AP@CCYM1@F8)CW8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7" y="3554033"/>
            <a:ext cx="8554550" cy="45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495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Event-Related Designs: Basic Analysis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Book Antiqua" pitchFamily="18" charset="0"/>
              </a:rPr>
              <a:t>5.3.3 Methods for Estimating the Delay of the Hemodynamic Response</a:t>
            </a:r>
          </a:p>
          <a:p>
            <a:r>
              <a:rPr lang="en-US" dirty="0" smtClean="0"/>
              <a:t>Length of the delay in the BOLD response</a:t>
            </a:r>
          </a:p>
          <a:p>
            <a:r>
              <a:rPr lang="en-US" dirty="0" smtClean="0"/>
              <a:t>Reasons: MAYBE physiological or fMRI noise.</a:t>
            </a:r>
            <a:endParaRPr lang="en-US" dirty="0"/>
          </a:p>
          <a:p>
            <a:r>
              <a:rPr lang="en-US" dirty="0" err="1" smtClean="0"/>
              <a:t>Saad</a:t>
            </a:r>
            <a:r>
              <a:rPr lang="en-US" dirty="0" smtClean="0"/>
              <a:t> et al. </a:t>
            </a:r>
            <a:r>
              <a:rPr lang="en-US" dirty="0" smtClean="0">
                <a:sym typeface="Wingdings" pitchFamily="2" charset="2"/>
              </a:rPr>
              <a:t> a simple visual processing task</a:t>
            </a:r>
          </a:p>
          <a:p>
            <a:r>
              <a:rPr lang="en-US" dirty="0" smtClean="0">
                <a:sym typeface="Wingdings" pitchFamily="2" charset="2"/>
              </a:rPr>
              <a:t>Detect which voxels were activated by the stimulus  estimate the delay in the response relative to the stimulus  calculate the lagged correlation </a:t>
            </a:r>
            <a:r>
              <a:rPr lang="en-US" dirty="0" err="1" smtClean="0">
                <a:sym typeface="Wingdings" pitchFamily="2" charset="2"/>
              </a:rPr>
              <a:t>coef</a:t>
            </a:r>
            <a:r>
              <a:rPr lang="en-US" dirty="0" smtClean="0">
                <a:sym typeface="Wingdings" pitchFamily="2" charset="2"/>
              </a:rPr>
              <a:t> between fMRI time course and a reference time course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183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Exploratory Data Analysis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783357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NOT very prevalent in fMRI</a:t>
            </a:r>
            <a:endParaRPr lang="en-US" sz="2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087034"/>
              </p:ext>
            </p:extLst>
          </p:nvPr>
        </p:nvGraphicFramePr>
        <p:xfrm>
          <a:off x="251520" y="2679536"/>
          <a:ext cx="8712968" cy="34137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744416"/>
                <a:gridCol w="4968552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Reason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Difficulty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the NATURE of data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– preprocessed significantly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Subjected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to statistical analysis, with an assumed underlying model – NOT 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suitable 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for classical EDA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Massively complex spatial and temporal characteristics of fMRI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data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Difficult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for EDA visualization tools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“most raw processed level”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Not even clear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what to expect to discover via traditional EDA</a:t>
                      </a:r>
                    </a:p>
                    <a:p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have no direct utility of applicability to fMRI data</a:t>
                      </a:r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6" name="组合 15"/>
          <p:cNvGrpSpPr/>
          <p:nvPr/>
        </p:nvGrpSpPr>
        <p:grpSpPr>
          <a:xfrm>
            <a:off x="401158" y="2996952"/>
            <a:ext cx="8100392" cy="1768843"/>
            <a:chOff x="0" y="1876181"/>
            <a:chExt cx="8100392" cy="1768843"/>
          </a:xfrm>
        </p:grpSpPr>
        <p:sp>
          <p:nvSpPr>
            <p:cNvPr id="17" name="圆角矩形 16"/>
            <p:cNvSpPr/>
            <p:nvPr/>
          </p:nvSpPr>
          <p:spPr>
            <a:xfrm>
              <a:off x="0" y="1876181"/>
              <a:ext cx="8100392" cy="1768843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255001" y="1876181"/>
              <a:ext cx="7665879" cy="1592889"/>
              <a:chOff x="434513" y="1737682"/>
              <a:chExt cx="7665879" cy="1592889"/>
            </a:xfrm>
          </p:grpSpPr>
          <p:cxnSp>
            <p:nvCxnSpPr>
              <p:cNvPr id="19" name="直接箭头连接符 18"/>
              <p:cNvCxnSpPr/>
              <p:nvPr/>
            </p:nvCxnSpPr>
            <p:spPr>
              <a:xfrm>
                <a:off x="434513" y="2713551"/>
                <a:ext cx="7200000" cy="0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3252987" y="2930461"/>
                <a:ext cx="203567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Data Processing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303240" y="1876181"/>
                <a:ext cx="30755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</a:rPr>
                  <a:t>“most raw processed level”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559693" y="1737682"/>
                <a:ext cx="254069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bg1"/>
                    </a:solidFill>
                  </a:rPr>
                  <a:t>s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ubstantial statistical </a:t>
                </a:r>
              </a:p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analyzed data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34513" y="1737682"/>
                <a:ext cx="204966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preprocessed, </a:t>
                </a:r>
              </a:p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cleaned up data</a:t>
                </a:r>
              </a:p>
            </p:txBody>
          </p:sp>
          <p:cxnSp>
            <p:nvCxnSpPr>
              <p:cNvPr id="24" name="直接连接符 23"/>
              <p:cNvCxnSpPr/>
              <p:nvPr/>
            </p:nvCxnSpPr>
            <p:spPr>
              <a:xfrm>
                <a:off x="1316611" y="2523398"/>
                <a:ext cx="0" cy="32953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>
                <a:off x="3851920" y="2523398"/>
                <a:ext cx="0" cy="32953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/>
              <p:cNvCxnSpPr/>
              <p:nvPr/>
            </p:nvCxnSpPr>
            <p:spPr>
              <a:xfrm>
                <a:off x="6660232" y="2548782"/>
                <a:ext cx="0" cy="329538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964606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Event-Related Designs: Basic Analysis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Book Antiqua" pitchFamily="18" charset="0"/>
              </a:rPr>
              <a:t>5.3.3 Methods for Estimating the Delay of the Hemodynamic Response</a:t>
            </a:r>
          </a:p>
          <a:p>
            <a:r>
              <a:rPr lang="en-US" dirty="0" smtClean="0"/>
              <a:t>Reference time series: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lagged model:</a:t>
            </a:r>
          </a:p>
          <a:p>
            <a:endParaRPr lang="en-US" dirty="0"/>
          </a:p>
          <a:p>
            <a:r>
              <a:rPr lang="en-US" dirty="0" smtClean="0"/>
              <a:t>Correlation </a:t>
            </a:r>
            <a:r>
              <a:rPr lang="en-US" dirty="0" err="1" smtClean="0"/>
              <a:t>coef</a:t>
            </a:r>
            <a:r>
              <a:rPr lang="en-US" dirty="0" smtClean="0"/>
              <a:t> between r(t) and f(t)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30</a:t>
            </a:fld>
            <a:endParaRPr lang="en-US" dirty="0"/>
          </a:p>
        </p:txBody>
      </p:sp>
      <p:sp>
        <p:nvSpPr>
          <p:cNvPr id="6" name="AutoShape 1" descr="C:\Documents and Settings\Administrator\Application Data\Tencent\Users\123987044\QQ\WinTemp\RichOle\UGG(9)@0C8P$W{XF[]4}&#10;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C:\Documents and Settings\Administrator\Application Data\Tencent\Users\123987044\QQ\WinTemp\RichOle\UGG(9)@0C8P$W{XF[]4}&#10;.jp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3" descr="C:\Documents and Settings\Administrator\Application Data\Tencent\Users\123987044\QQ\WinTemp\RichOle\UGG(9)@0C8P$W{XF[]4}&#10;.jpg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2" name="Picture 4" descr="C:\Documents and Settings\Administrator\Application Data\Tencent\Users\123987044\QQ\WinTemp\RichOle\XCL{3KWFT$S(6]O$P~4USN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1" y="3068960"/>
            <a:ext cx="3250647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3" name="Picture 5" descr="C:\Documents and Settings\Administrator\Application Data\Tencent\Users\123987044\QQ\WinTemp\RichOle\7C1$OBGQG{5_4O92FL`0O6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735" y="4077072"/>
            <a:ext cx="3702204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C:\Documents and Settings\Administrator\Application Data\Tencent\Users\123987044\QQ\WinTemp\RichOle\R`G8UP`{IOICUA_H)151V9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495" y="5085185"/>
            <a:ext cx="3544689" cy="69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65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Contents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Exploratory Data Analysis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Block Design: Basic Analysis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Event-Related Designs: Basic Analysis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u="sng" dirty="0"/>
              <a:t>The General Linear Model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Methods for Combining Subjects</a:t>
            </a:r>
            <a:endParaRPr lang="en-US" sz="2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48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General Linear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foundation of most traditional statistical analysis of fMRI data.</a:t>
            </a:r>
          </a:p>
          <a:p>
            <a:endParaRPr lang="en-US" dirty="0" smtClean="0"/>
          </a:p>
          <a:p>
            <a:r>
              <a:rPr lang="en-US" i="1" dirty="0" err="1" smtClean="0"/>
              <a:t>Y</a:t>
            </a:r>
            <a:r>
              <a:rPr lang="en-US" i="1" baseline="-25000" dirty="0" err="1" smtClean="0"/>
              <a:t>t×v</a:t>
            </a:r>
            <a:r>
              <a:rPr lang="en-US" i="1" dirty="0" smtClean="0"/>
              <a:t> </a:t>
            </a:r>
            <a:r>
              <a:rPr lang="en-US" dirty="0" smtClean="0"/>
              <a:t>will be </a:t>
            </a:r>
            <a:r>
              <a:rPr lang="en-US" dirty="0"/>
              <a:t>a matrix representing the time courses of all the </a:t>
            </a:r>
            <a:r>
              <a:rPr lang="en-US" dirty="0" smtClean="0"/>
              <a:t>voxels (t-time; v-voxels)</a:t>
            </a:r>
          </a:p>
          <a:p>
            <a:r>
              <a:rPr lang="en-US" i="1" dirty="0" smtClean="0"/>
              <a:t>X </a:t>
            </a:r>
            <a:r>
              <a:rPr lang="en-US" dirty="0"/>
              <a:t>will be a design matrix reflecting the </a:t>
            </a:r>
            <a:r>
              <a:rPr lang="en-US" dirty="0" smtClean="0"/>
              <a:t>stimuli presented </a:t>
            </a:r>
            <a:r>
              <a:rPr lang="en-US" dirty="0"/>
              <a:t>at each point in </a:t>
            </a:r>
            <a:r>
              <a:rPr lang="en-US" dirty="0" smtClean="0"/>
              <a:t>time</a:t>
            </a:r>
          </a:p>
          <a:p>
            <a:r>
              <a:rPr lang="el-GR" i="1" dirty="0" smtClean="0"/>
              <a:t>ε</a:t>
            </a:r>
            <a:r>
              <a:rPr lang="en-US" i="1" dirty="0" smtClean="0"/>
              <a:t> </a:t>
            </a:r>
            <a:r>
              <a:rPr lang="en-US" dirty="0" smtClean="0"/>
              <a:t>may </a:t>
            </a:r>
            <a:r>
              <a:rPr lang="en-US" dirty="0"/>
              <a:t>have constant or </a:t>
            </a:r>
            <a:r>
              <a:rPr lang="en-US" dirty="0" err="1" smtClean="0"/>
              <a:t>nonconstant</a:t>
            </a:r>
            <a:r>
              <a:rPr lang="en-US" dirty="0" smtClean="0"/>
              <a:t> variance</a:t>
            </a:r>
            <a:r>
              <a:rPr lang="en-US" dirty="0"/>
              <a:t>, as well as nonzero covariance terms. 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stimates </a:t>
            </a:r>
            <a:r>
              <a:rPr lang="en-US" dirty="0"/>
              <a:t>of </a:t>
            </a:r>
            <a:r>
              <a:rPr lang="en-US" i="1" dirty="0"/>
              <a:t>β </a:t>
            </a:r>
            <a:r>
              <a:rPr lang="en-US" dirty="0"/>
              <a:t>can be obtained via </a:t>
            </a:r>
            <a:r>
              <a:rPr lang="en-US" dirty="0" smtClean="0"/>
              <a:t>OLS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32</a:t>
            </a:fld>
            <a:endParaRPr lang="en-US" dirty="0"/>
          </a:p>
        </p:txBody>
      </p:sp>
      <p:pic>
        <p:nvPicPr>
          <p:cNvPr id="1025" name="Picture 1" descr="C:\Documents and Settings\Administrator\Application Data\Tencent\Users\123987044\QQ\WinTemp\RichOle\W_{PX5]JBB2D{0SF4T9[`B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381978"/>
            <a:ext cx="223689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259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General Linear Model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i="1" dirty="0" smtClean="0"/>
          </a:p>
          <a:p>
            <a:r>
              <a:rPr lang="en-US" sz="2400" i="1" dirty="0" smtClean="0"/>
              <a:t>h</a:t>
            </a:r>
            <a:r>
              <a:rPr lang="en-US" sz="2400" dirty="0"/>
              <a:t>(</a:t>
            </a:r>
            <a:r>
              <a:rPr lang="en-US" sz="2400" i="1" dirty="0"/>
              <a:t>·</a:t>
            </a:r>
            <a:r>
              <a:rPr lang="en-US" sz="2400" dirty="0"/>
              <a:t>) is the model for the HRF and </a:t>
            </a:r>
            <a:r>
              <a:rPr lang="en-US" sz="2400" i="1" dirty="0"/>
              <a:t>s</a:t>
            </a:r>
            <a:r>
              <a:rPr lang="en-US" sz="2400" dirty="0"/>
              <a:t>(</a:t>
            </a:r>
            <a:r>
              <a:rPr lang="en-US" sz="2400" i="1" dirty="0"/>
              <a:t>t−·</a:t>
            </a:r>
            <a:r>
              <a:rPr lang="en-US" sz="2400" dirty="0"/>
              <a:t>) the stimulus time series. </a:t>
            </a:r>
            <a:r>
              <a:rPr lang="en-US" sz="2400" dirty="0" smtClean="0"/>
              <a:t>The value </a:t>
            </a:r>
            <a:r>
              <a:rPr lang="en-US" sz="2400" dirty="0"/>
              <a:t>of the covariate at the </a:t>
            </a:r>
            <a:r>
              <a:rPr lang="en-US" sz="2400" i="1" dirty="0" err="1"/>
              <a:t>i</a:t>
            </a:r>
            <a:r>
              <a:rPr lang="en-US" sz="2400" dirty="0" err="1"/>
              <a:t>th</a:t>
            </a:r>
            <a:r>
              <a:rPr lang="en-US" sz="2400" dirty="0"/>
              <a:t> scan is </a:t>
            </a:r>
            <a:r>
              <a:rPr lang="en-US" sz="2400" i="1" dirty="0"/>
              <a:t>x</a:t>
            </a:r>
            <a:r>
              <a:rPr lang="en-US" sz="2400" dirty="0"/>
              <a:t>(</a:t>
            </a:r>
            <a:r>
              <a:rPr lang="en-US" sz="2400" i="1" dirty="0" err="1"/>
              <a:t>ti</a:t>
            </a:r>
            <a:r>
              <a:rPr lang="en-US" sz="2400" dirty="0"/>
              <a:t>), with </a:t>
            </a:r>
            <a:r>
              <a:rPr lang="en-US" sz="2400" i="1" dirty="0" err="1"/>
              <a:t>t</a:t>
            </a:r>
            <a:r>
              <a:rPr lang="en-US" sz="2400" i="1" baseline="-25000" dirty="0" err="1"/>
              <a:t>i</a:t>
            </a:r>
            <a:r>
              <a:rPr lang="en-US" sz="2400" i="1" dirty="0"/>
              <a:t> </a:t>
            </a:r>
            <a:r>
              <a:rPr lang="en-US" sz="2400" dirty="0"/>
              <a:t>the time of the </a:t>
            </a:r>
            <a:r>
              <a:rPr lang="en-US" sz="2400" dirty="0" smtClean="0"/>
              <a:t>image acquisition</a:t>
            </a:r>
            <a:r>
              <a:rPr lang="en-US" sz="2400" dirty="0"/>
              <a:t>.</a:t>
            </a:r>
            <a:endParaRPr lang="en-US" sz="2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33</a:t>
            </a:fld>
            <a:endParaRPr lang="en-US" dirty="0"/>
          </a:p>
        </p:txBody>
      </p:sp>
      <p:pic>
        <p:nvPicPr>
          <p:cNvPr id="2049" name="Picture 1" descr="C:\Documents and Settings\Administrator\Application Data\Tencent\Users\123987044\QQ\WinTemp\RichOle\74I$W4F4S`T10Q@U5)GW_~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575" y="1412776"/>
            <a:ext cx="4283866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963888"/>
            <a:ext cx="7688458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2235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General Linear Model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34</a:t>
            </a:fld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82784"/>
            <a:ext cx="7632848" cy="516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2784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General Linear Model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assumptions</a:t>
            </a:r>
          </a:p>
          <a:p>
            <a:pPr lvl="1"/>
            <a:r>
              <a:rPr lang="en-US" dirty="0" smtClean="0"/>
              <a:t>Voxels are independent</a:t>
            </a:r>
          </a:p>
          <a:p>
            <a:pPr lvl="1"/>
            <a:r>
              <a:rPr lang="en-US" dirty="0" smtClean="0"/>
              <a:t>Time points are independent</a:t>
            </a:r>
          </a:p>
          <a:p>
            <a:pPr lvl="1"/>
            <a:r>
              <a:rPr lang="en-US" dirty="0" smtClean="0"/>
              <a:t>The error variance at each time point (experimental condition) is the same</a:t>
            </a:r>
          </a:p>
          <a:p>
            <a:pPr lvl="1"/>
            <a:r>
              <a:rPr lang="en-US" dirty="0" smtClean="0"/>
              <a:t>The same model, as given by the design matrix, is appropriate for every voxel in the brain</a:t>
            </a:r>
          </a:p>
          <a:p>
            <a:r>
              <a:rPr lang="en-US" dirty="0" smtClean="0"/>
              <a:t>Almost surely unrealistic </a:t>
            </a:r>
            <a:r>
              <a:rPr lang="en-US" dirty="0" smtClean="0">
                <a:sym typeface="Wingdings" pitchFamily="2" charset="2"/>
              </a:rPr>
              <a:t> improving and extending the general linear model or alternate analysis paths  subsequent chapters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25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General Linear Model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ook Antiqua" pitchFamily="18" charset="0"/>
              </a:rPr>
              <a:t>Some Implementation Issues</a:t>
            </a:r>
          </a:p>
          <a:p>
            <a:r>
              <a:rPr lang="en-US" dirty="0" smtClean="0"/>
              <a:t>(a) modifying the predictor variables to improve inference</a:t>
            </a:r>
          </a:p>
          <a:p>
            <a:r>
              <a:rPr lang="en-US" dirty="0" smtClean="0"/>
              <a:t>Incorporating the first temporal derivative of the convolved HRF into the model as an additional predictor (</a:t>
            </a:r>
            <a:r>
              <a:rPr lang="en-US" dirty="0" err="1" smtClean="0"/>
              <a:t>Friston</a:t>
            </a:r>
            <a:r>
              <a:rPr lang="en-US" dirty="0" smtClean="0"/>
              <a:t> et al., 1998)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36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365104"/>
            <a:ext cx="4474177" cy="10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1102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General Linear Model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Book Antiqua" pitchFamily="18" charset="0"/>
              </a:rPr>
              <a:t>Some Implementation Issues</a:t>
            </a:r>
          </a:p>
          <a:p>
            <a:r>
              <a:rPr lang="en-US" dirty="0" smtClean="0"/>
              <a:t>Testing the effect of </a:t>
            </a:r>
            <a:r>
              <a:rPr lang="el-GR" dirty="0" smtClean="0"/>
              <a:t>β</a:t>
            </a:r>
            <a:r>
              <a:rPr lang="en-US" dirty="0" smtClean="0"/>
              <a:t>1 while directly accounting for the effect of temporal derivative as well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e</a:t>
            </a:r>
            <a:r>
              <a:rPr lang="en-US" dirty="0" smtClean="0"/>
              <a:t> is the residual e</a:t>
            </a:r>
            <a:r>
              <a:rPr lang="en-US" dirty="0"/>
              <a:t>rror; </a:t>
            </a:r>
            <a:r>
              <a:rPr lang="el-GR" i="1" dirty="0"/>
              <a:t>τ</a:t>
            </a:r>
            <a:r>
              <a:rPr lang="en-US" dirty="0"/>
              <a:t> is the critical value of the new t </a:t>
            </a:r>
            <a:r>
              <a:rPr lang="en-US" dirty="0" smtClean="0"/>
              <a:t>test</a:t>
            </a:r>
          </a:p>
          <a:p>
            <a:r>
              <a:rPr lang="en-US" dirty="0" smtClean="0"/>
              <a:t>Delay </a:t>
            </a:r>
            <a:r>
              <a:rPr lang="en-US" dirty="0" smtClean="0">
                <a:solidFill>
                  <a:srgbClr val="FF0000"/>
                </a:solidFill>
              </a:rPr>
              <a:t>increase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the ability of the nonderivative term to capture important features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decrease </a:t>
            </a:r>
            <a:r>
              <a:rPr lang="en-US" dirty="0" smtClean="0">
                <a:sym typeface="Wingdings" pitchFamily="2" charset="2"/>
              </a:rPr>
              <a:t> include additional derivatives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37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363" y="2858748"/>
            <a:ext cx="2930781" cy="112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3071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General Linear Model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Book Antiqua" pitchFamily="18" charset="0"/>
              </a:rPr>
              <a:t>Some Implementation Issues</a:t>
            </a:r>
          </a:p>
          <a:p>
            <a:r>
              <a:rPr lang="en-US" dirty="0" smtClean="0"/>
              <a:t>(b) fixed, random or mixed effect models</a:t>
            </a:r>
          </a:p>
          <a:p>
            <a:r>
              <a:rPr lang="en-US" dirty="0" smtClean="0"/>
              <a:t>Adding indicators for group membership </a:t>
            </a:r>
            <a:r>
              <a:rPr lang="en-US" dirty="0" smtClean="0">
                <a:sym typeface="Wingdings" pitchFamily="2" charset="2"/>
              </a:rPr>
              <a:t> examine differences between experimental groups  QUESTION: whether they should be considered as FIXED or RANDOM  effects??</a:t>
            </a:r>
          </a:p>
          <a:p>
            <a:r>
              <a:rPr lang="en-US" dirty="0" smtClean="0"/>
              <a:t>Common solutions in fMRI research: </a:t>
            </a:r>
          </a:p>
          <a:p>
            <a:pPr lvl="1"/>
            <a:r>
              <a:rPr lang="en-US" dirty="0" smtClean="0"/>
              <a:t>sessions or subjects </a:t>
            </a:r>
            <a:r>
              <a:rPr lang="en-US" dirty="0" smtClean="0">
                <a:sym typeface="Wingdings" pitchFamily="2" charset="2"/>
              </a:rPr>
              <a:t> random effects;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effect of experimental manipulation  fixed effects</a:t>
            </a:r>
            <a:endParaRPr lang="en-US" i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591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General Linear Model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ook Antiqua" pitchFamily="18" charset="0"/>
              </a:rPr>
              <a:t>Some </a:t>
            </a:r>
            <a:r>
              <a:rPr lang="en-US" dirty="0">
                <a:latin typeface="Book Antiqua" pitchFamily="18" charset="0"/>
              </a:rPr>
              <a:t>Implementation </a:t>
            </a:r>
            <a:r>
              <a:rPr lang="en-US" dirty="0" smtClean="0">
                <a:latin typeface="Book Antiqua" pitchFamily="18" charset="0"/>
              </a:rPr>
              <a:t>Issues</a:t>
            </a:r>
          </a:p>
          <a:p>
            <a:r>
              <a:rPr lang="en-US" dirty="0" smtClean="0"/>
              <a:t>(c) analysis in “real time”</a:t>
            </a:r>
          </a:p>
          <a:p>
            <a:r>
              <a:rPr lang="en-US" dirty="0" smtClean="0"/>
              <a:t>Advantage: the quality of the data can be assessed as it is being collected and changes can be made to experimental paradigm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 of the algorithm: use Gram-Schmidt </a:t>
            </a:r>
            <a:r>
              <a:rPr lang="en-US" dirty="0" err="1" smtClean="0"/>
              <a:t>orthogonalization</a:t>
            </a:r>
            <a:r>
              <a:rPr lang="en-US" dirty="0" smtClean="0"/>
              <a:t> to transform original linear model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39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874" y="5445224"/>
            <a:ext cx="6252099" cy="57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5225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Exploratory Data Analysis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Importing ideas from other fields with similar data problems (e.g. Geostatistics)</a:t>
            </a:r>
          </a:p>
          <a:p>
            <a:r>
              <a:rPr lang="en-US" sz="2800" dirty="0" smtClean="0"/>
              <a:t>An interesting attempt at performing EDA (</a:t>
            </a:r>
            <a:r>
              <a:rPr lang="en-US" sz="2800" dirty="0" err="1" smtClean="0"/>
              <a:t>Luo</a:t>
            </a:r>
            <a:r>
              <a:rPr lang="en-US" sz="2800" dirty="0" smtClean="0"/>
              <a:t> &amp; Nichols, 2003)</a:t>
            </a:r>
          </a:p>
          <a:p>
            <a:pPr lvl="1"/>
            <a:r>
              <a:rPr lang="en-US" sz="2400" dirty="0" smtClean="0"/>
              <a:t>Propose a set of diagnostics and interactive graphical </a:t>
            </a:r>
            <a:r>
              <a:rPr lang="en-US" sz="2400" dirty="0" smtClean="0"/>
              <a:t>tools for some assumptions</a:t>
            </a:r>
            <a:endParaRPr lang="en-US" sz="2400" dirty="0" smtClean="0"/>
          </a:p>
          <a:p>
            <a:pPr lvl="1"/>
            <a:r>
              <a:rPr lang="en-US" sz="2400" dirty="0" smtClean="0"/>
              <a:t>Provide a measure of the validity of the analysis at each </a:t>
            </a:r>
            <a:r>
              <a:rPr lang="en-US" sz="2400" dirty="0" smtClean="0"/>
              <a:t>voxel</a:t>
            </a:r>
          </a:p>
          <a:p>
            <a:pPr lvl="1"/>
            <a:r>
              <a:rPr lang="en-US" dirty="0" smtClean="0"/>
              <a:t>Different from typical “Exploratory”</a:t>
            </a:r>
            <a:endParaRPr lang="en-US" sz="2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19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General Linear Model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Book Antiqua" pitchFamily="18" charset="0"/>
              </a:rPr>
              <a:t>Some Implementation Issues</a:t>
            </a:r>
          </a:p>
          <a:p>
            <a:r>
              <a:rPr lang="en-US" dirty="0"/>
              <a:t>(c) analysis in “real time”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Interested in </a:t>
            </a:r>
            <a:r>
              <a:rPr lang="el-GR" dirty="0" smtClean="0"/>
              <a:t>β</a:t>
            </a:r>
            <a:r>
              <a:rPr lang="en-US" dirty="0" smtClean="0"/>
              <a:t> </a:t>
            </a:r>
            <a:r>
              <a:rPr lang="en-US" dirty="0" err="1" smtClean="0"/>
              <a:t>coef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Estimating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en-US" dirty="0" err="1" smtClean="0"/>
              <a:t>coef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40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142895"/>
            <a:ext cx="6252099" cy="57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9461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Contents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Exploratory Data Analysis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Block Design: Basic Analysis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Event-Related Designs: Basic Analysis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 General Linear Model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u="sng" dirty="0"/>
              <a:t>Methods for Combining Subjects</a:t>
            </a:r>
            <a:endParaRPr lang="en-US" b="1" u="sng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57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 for Combining </a:t>
            </a:r>
            <a:r>
              <a:rPr lang="en-US" dirty="0" smtClean="0"/>
              <a:t>Subjects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fundamental questions:</a:t>
            </a:r>
          </a:p>
          <a:p>
            <a:r>
              <a:rPr lang="en-US" dirty="0" smtClean="0"/>
              <a:t>Finding a common space on which to consider the maps</a:t>
            </a:r>
          </a:p>
          <a:p>
            <a:r>
              <a:rPr lang="en-US" dirty="0" smtClean="0"/>
              <a:t>Finding a “</a:t>
            </a:r>
            <a:r>
              <a:rPr lang="en-US" dirty="0"/>
              <a:t>statistical optimal</a:t>
            </a:r>
            <a:r>
              <a:rPr lang="en-US" dirty="0" smtClean="0"/>
              <a:t>” way to combining the data from the subjects in the study</a:t>
            </a:r>
          </a:p>
          <a:p>
            <a:pPr lvl="1"/>
            <a:r>
              <a:rPr lang="en-US" dirty="0" smtClean="0"/>
              <a:t>Computational efficiency &amp; speed</a:t>
            </a:r>
          </a:p>
          <a:p>
            <a:pPr lvl="1"/>
            <a:r>
              <a:rPr lang="en-US" dirty="0" smtClean="0"/>
              <a:t>Good small sample properties</a:t>
            </a:r>
          </a:p>
          <a:p>
            <a:pPr lvl="1"/>
            <a:r>
              <a:rPr lang="en-US" dirty="0" smtClean="0"/>
              <a:t>Effective use of the data</a:t>
            </a:r>
          </a:p>
          <a:p>
            <a:pPr lvl="1"/>
            <a:r>
              <a:rPr lang="en-US" dirty="0" smtClean="0"/>
              <a:t>Robustness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289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 for Combining Subjects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ook Antiqua" pitchFamily="18" charset="0"/>
              </a:rPr>
              <a:t>5.5.1 The Anatomical Question</a:t>
            </a:r>
          </a:p>
          <a:p>
            <a:r>
              <a:rPr lang="en-US" i="1" dirty="0" err="1" smtClean="0"/>
              <a:t>Talairach</a:t>
            </a:r>
            <a:r>
              <a:rPr lang="en-US" dirty="0" smtClean="0"/>
              <a:t> and </a:t>
            </a:r>
            <a:r>
              <a:rPr lang="en-US" i="1" dirty="0" err="1" smtClean="0"/>
              <a:t>Tournoux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43</a:t>
            </a:fld>
            <a:endParaRPr lang="en-US" dirty="0"/>
          </a:p>
        </p:txBody>
      </p:sp>
      <p:cxnSp>
        <p:nvCxnSpPr>
          <p:cNvPr id="7" name="直接箭头连接符 6"/>
          <p:cNvCxnSpPr/>
          <p:nvPr/>
        </p:nvCxnSpPr>
        <p:spPr>
          <a:xfrm>
            <a:off x="3131840" y="3421113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圆角矩形 7"/>
          <p:cNvSpPr/>
          <p:nvPr/>
        </p:nvSpPr>
        <p:spPr>
          <a:xfrm>
            <a:off x="899592" y="2924944"/>
            <a:ext cx="1872208" cy="936104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Individual subjects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4572000" y="2924944"/>
            <a:ext cx="1440160" cy="936104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images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4139952" y="4745416"/>
            <a:ext cx="1872208" cy="936104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Human intervention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>
            <a:off x="4875923" y="4033018"/>
            <a:ext cx="0" cy="5126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>
            <a:off x="887116" y="4745416"/>
            <a:ext cx="1872208" cy="936104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Talairach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Space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直接箭头连接符 17"/>
          <p:cNvCxnSpPr/>
          <p:nvPr/>
        </p:nvCxnSpPr>
        <p:spPr>
          <a:xfrm flipH="1">
            <a:off x="3131840" y="5214971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70942" y="3971629"/>
            <a:ext cx="4067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Identify certain landmarks in the brain by hand, feed coordinates into the program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699792" y="5662631"/>
            <a:ext cx="2033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Talairach</a:t>
            </a:r>
            <a:r>
              <a:rPr lang="en-US" dirty="0" smtClean="0"/>
              <a:t> System -- Transformation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78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 for Combining Subjects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Book Antiqua" pitchFamily="18" charset="0"/>
              </a:rPr>
              <a:t>5.5.1 The Anatomical Question</a:t>
            </a:r>
          </a:p>
          <a:p>
            <a:endParaRPr lang="en-US" dirty="0" smtClean="0"/>
          </a:p>
          <a:p>
            <a:r>
              <a:rPr lang="en-US" dirty="0" smtClean="0"/>
              <a:t>Another popular atlas </a:t>
            </a:r>
            <a:r>
              <a:rPr lang="en-US" dirty="0" smtClean="0">
                <a:sym typeface="Wingdings" pitchFamily="2" charset="2"/>
              </a:rPr>
              <a:t> Montreal Neurological Institute (MNI) brain  based on a large number of living brains</a:t>
            </a:r>
          </a:p>
          <a:p>
            <a:r>
              <a:rPr lang="en-US" dirty="0" smtClean="0">
                <a:sym typeface="Wingdings" pitchFamily="2" charset="2"/>
              </a:rPr>
              <a:t>Has been adopted by the International Consortium of Brain Mapping (ICBM) as its standard</a:t>
            </a:r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924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 for Combining Subjects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ook Antiqua" pitchFamily="18" charset="0"/>
              </a:rPr>
              <a:t>5.5.2 The Statistical Question</a:t>
            </a:r>
          </a:p>
          <a:p>
            <a:r>
              <a:rPr lang="en-US" dirty="0" smtClean="0"/>
              <a:t>Combining information from independent sources</a:t>
            </a:r>
          </a:p>
          <a:p>
            <a:r>
              <a:rPr lang="en-US" dirty="0" smtClean="0"/>
              <a:t>Two Types of combining procedures: combining tests &amp; combined estimation</a:t>
            </a:r>
          </a:p>
          <a:p>
            <a:r>
              <a:rPr lang="en-US" i="1" dirty="0" smtClean="0"/>
              <a:t>Combining tests</a:t>
            </a:r>
            <a:r>
              <a:rPr lang="en-US" dirty="0" smtClean="0"/>
              <a:t>: comprising methods that are based on individual test statistics: </a:t>
            </a:r>
            <a:r>
              <a:rPr lang="en-US" i="1" dirty="0" smtClean="0"/>
              <a:t>p-value techniques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296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 for Combining Subjects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Book Antiqua" pitchFamily="18" charset="0"/>
              </a:rPr>
              <a:t>5.5.2 The Statistical </a:t>
            </a:r>
            <a:r>
              <a:rPr lang="en-US" dirty="0" smtClean="0">
                <a:latin typeface="Book Antiqua" pitchFamily="18" charset="0"/>
              </a:rPr>
              <a:t>Question</a:t>
            </a:r>
            <a:endParaRPr lang="en-US" dirty="0">
              <a:latin typeface="Book Antiqua" pitchFamily="18" charset="0"/>
            </a:endParaRPr>
          </a:p>
          <a:p>
            <a:r>
              <a:rPr lang="en-US" dirty="0"/>
              <a:t>The most popular: Fisher (1950)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 subjects, p</a:t>
            </a:r>
            <a:r>
              <a:rPr lang="en-US" baseline="-25000" dirty="0" smtClean="0"/>
              <a:t>i</a:t>
            </a:r>
            <a:r>
              <a:rPr lang="en-US" dirty="0" smtClean="0"/>
              <a:t> is the p-value associated with the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test</a:t>
            </a:r>
          </a:p>
          <a:p>
            <a:r>
              <a:rPr lang="en-US" dirty="0" smtClean="0"/>
              <a:t>Large values of </a:t>
            </a:r>
            <a:r>
              <a:rPr lang="en-US" i="1" dirty="0" smtClean="0"/>
              <a:t>T</a:t>
            </a:r>
            <a:r>
              <a:rPr lang="en-US" i="1" baseline="-25000" dirty="0" smtClean="0"/>
              <a:t>F</a:t>
            </a:r>
            <a:r>
              <a:rPr lang="en-US" dirty="0" smtClean="0"/>
              <a:t>, when calibrated against the appropriate </a:t>
            </a:r>
            <a:r>
              <a:rPr lang="el-GR" i="1" dirty="0" smtClean="0"/>
              <a:t>χ</a:t>
            </a:r>
            <a:r>
              <a:rPr lang="en-US" i="1" baseline="30000" dirty="0" smtClean="0"/>
              <a:t>2</a:t>
            </a:r>
            <a:r>
              <a:rPr lang="en-US" dirty="0" smtClean="0"/>
              <a:t> distribution, lead to rejection of the null hypothesis (no activation in imaging studies)</a:t>
            </a:r>
            <a:endParaRPr lang="en-US" dirty="0"/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46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564904"/>
            <a:ext cx="2347665" cy="962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01384" y="278449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~ </a:t>
            </a:r>
            <a:r>
              <a:rPr lang="el-GR" sz="2800" i="1" dirty="0" smtClean="0">
                <a:latin typeface="Arial" pitchFamily="34" charset="0"/>
                <a:cs typeface="Arial" pitchFamily="34" charset="0"/>
              </a:rPr>
              <a:t>χ</a:t>
            </a:r>
            <a:r>
              <a:rPr lang="en-US" sz="2800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(2k)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753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 for Combining Subjects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Book Antiqua" pitchFamily="18" charset="0"/>
              </a:rPr>
              <a:t>5.5.2 The Statistical Question</a:t>
            </a:r>
          </a:p>
          <a:p>
            <a:r>
              <a:rPr lang="en-US" dirty="0" smtClean="0"/>
              <a:t>Other p-value techniques:</a:t>
            </a:r>
          </a:p>
          <a:p>
            <a:r>
              <a:rPr lang="en-US" dirty="0" err="1" smtClean="0"/>
              <a:t>Tippett</a:t>
            </a:r>
            <a:r>
              <a:rPr lang="en-US" dirty="0"/>
              <a:t> </a:t>
            </a:r>
            <a:r>
              <a:rPr lang="en-US" dirty="0" smtClean="0"/>
              <a:t>(1931): </a:t>
            </a:r>
            <a:r>
              <a:rPr lang="en-US" i="1" dirty="0" smtClean="0"/>
              <a:t>T</a:t>
            </a:r>
            <a:r>
              <a:rPr lang="en-US" i="1" baseline="-25000" dirty="0" smtClean="0"/>
              <a:t>T </a:t>
            </a:r>
            <a:r>
              <a:rPr lang="en-US" i="1" dirty="0" smtClean="0"/>
              <a:t>=min</a:t>
            </a:r>
            <a:r>
              <a:rPr lang="en-US" i="1" baseline="-25000" dirty="0" smtClean="0"/>
              <a:t>1&lt;=i&lt;=k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</a:p>
          <a:p>
            <a:pPr lvl="1"/>
            <a:r>
              <a:rPr lang="en-US" dirty="0" smtClean="0"/>
              <a:t>Reject if T</a:t>
            </a:r>
            <a:r>
              <a:rPr lang="en-US" baseline="-25000" dirty="0" smtClean="0"/>
              <a:t>T</a:t>
            </a:r>
            <a:r>
              <a:rPr lang="en-US" dirty="0" smtClean="0"/>
              <a:t> &lt; 1-(1-</a:t>
            </a:r>
            <a:r>
              <a:rPr lang="el-GR" dirty="0" smtClean="0"/>
              <a:t>α</a:t>
            </a:r>
            <a:r>
              <a:rPr lang="en-US" dirty="0" smtClean="0"/>
              <a:t>)</a:t>
            </a:r>
            <a:r>
              <a:rPr lang="en-US" baseline="30000" dirty="0" smtClean="0"/>
              <a:t>1/k</a:t>
            </a:r>
          </a:p>
          <a:p>
            <a:r>
              <a:rPr lang="en-US" dirty="0" smtClean="0"/>
              <a:t>Wilkinson (1951): looking at the </a:t>
            </a:r>
            <a:r>
              <a:rPr lang="en-US" i="1" dirty="0" err="1" smtClean="0"/>
              <a:t>r</a:t>
            </a:r>
            <a:r>
              <a:rPr lang="en-US" dirty="0" err="1" smtClean="0"/>
              <a:t>th</a:t>
            </a:r>
            <a:r>
              <a:rPr lang="en-US" dirty="0" smtClean="0"/>
              <a:t> smallest p-value</a:t>
            </a:r>
          </a:p>
          <a:p>
            <a:pPr lvl="1"/>
            <a:r>
              <a:rPr lang="en-US" dirty="0" smtClean="0"/>
              <a:t>Reject if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r</a:t>
            </a:r>
            <a:r>
              <a:rPr lang="en-US" dirty="0" smtClean="0"/>
              <a:t> &lt; a constant depends on k, r and </a:t>
            </a:r>
            <a:r>
              <a:rPr lang="el-GR" dirty="0" smtClean="0"/>
              <a:t>α</a:t>
            </a:r>
            <a:endParaRPr lang="en-US" dirty="0" smtClean="0"/>
          </a:p>
          <a:p>
            <a:r>
              <a:rPr lang="en-US" i="1" dirty="0" err="1" smtClean="0"/>
              <a:t>Worsley</a:t>
            </a:r>
            <a:r>
              <a:rPr lang="en-US" i="1" dirty="0" smtClean="0"/>
              <a:t> &amp; </a:t>
            </a:r>
            <a:r>
              <a:rPr lang="en-US" i="1" dirty="0" err="1" smtClean="0"/>
              <a:t>Friston</a:t>
            </a:r>
            <a:r>
              <a:rPr lang="en-US" i="1" dirty="0" smtClean="0"/>
              <a:t> (2000): T</a:t>
            </a:r>
            <a:r>
              <a:rPr lang="en-US" i="1" baseline="-25000" dirty="0" smtClean="0"/>
              <a:t>W </a:t>
            </a:r>
            <a:r>
              <a:rPr lang="en-US" i="1" dirty="0"/>
              <a:t>=</a:t>
            </a:r>
            <a:r>
              <a:rPr lang="en-US" i="1" dirty="0" smtClean="0"/>
              <a:t>max</a:t>
            </a:r>
            <a:r>
              <a:rPr lang="en-US" i="1" baseline="-25000" dirty="0" smtClean="0"/>
              <a:t>1</a:t>
            </a:r>
            <a:r>
              <a:rPr lang="en-US" i="1" baseline="-25000" dirty="0"/>
              <a:t>&lt;=i&lt;=k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</a:p>
          <a:p>
            <a:pPr lvl="1"/>
            <a:r>
              <a:rPr lang="en-US" i="1" dirty="0" smtClean="0"/>
              <a:t>Reject if Tw &lt; </a:t>
            </a:r>
            <a:r>
              <a:rPr lang="el-GR" dirty="0" smtClean="0"/>
              <a:t>α</a:t>
            </a:r>
            <a:r>
              <a:rPr lang="en-US" baseline="30000" dirty="0" smtClean="0"/>
              <a:t>1/k</a:t>
            </a:r>
            <a:endParaRPr lang="en-US" i="1" baseline="-250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324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 for Combining Subjects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Book Antiqua" pitchFamily="18" charset="0"/>
              </a:rPr>
              <a:t>5.5.2 The Statistical Question</a:t>
            </a:r>
          </a:p>
          <a:p>
            <a:r>
              <a:rPr lang="en-US" dirty="0" smtClean="0"/>
              <a:t>Lazar (2002) : Commonly used in the neuroimaging community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T</a:t>
            </a:r>
            <a:r>
              <a:rPr lang="en-US" i="1" baseline="-25000" dirty="0" smtClean="0"/>
              <a:t>i</a:t>
            </a:r>
            <a:r>
              <a:rPr lang="en-US" dirty="0" smtClean="0"/>
              <a:t> is the value of the </a:t>
            </a:r>
            <a:r>
              <a:rPr lang="en-US" i="1" dirty="0" smtClean="0"/>
              <a:t>t</a:t>
            </a:r>
            <a:r>
              <a:rPr lang="en-US" dirty="0" smtClean="0"/>
              <a:t> statistics calculated for subject </a:t>
            </a:r>
            <a:r>
              <a:rPr lang="en-US" i="1" dirty="0" smtClean="0"/>
              <a:t>i </a:t>
            </a:r>
            <a:r>
              <a:rPr lang="en-US" dirty="0" smtClean="0"/>
              <a:t>at a particular voxel</a:t>
            </a:r>
          </a:p>
          <a:p>
            <a:r>
              <a:rPr lang="en-US" dirty="0" smtClean="0"/>
              <a:t>Reject for large values of </a:t>
            </a:r>
            <a:r>
              <a:rPr lang="en-US" i="1" dirty="0" smtClean="0"/>
              <a:t>T</a:t>
            </a:r>
            <a:r>
              <a:rPr lang="en-US" i="1" baseline="-25000" dirty="0" smtClean="0"/>
              <a:t>A</a:t>
            </a:r>
            <a:r>
              <a:rPr lang="en-US" dirty="0" smtClean="0"/>
              <a:t>, compared to percentiles of N(0,1)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48</a:t>
            </a:fld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061717"/>
            <a:ext cx="1916073" cy="1015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2914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 for Combining Subjects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Book Antiqua" pitchFamily="18" charset="0"/>
              </a:rPr>
              <a:t>5.5.2 The Statistical Question</a:t>
            </a:r>
          </a:p>
          <a:p>
            <a:r>
              <a:rPr lang="en-US" i="1" dirty="0" smtClean="0"/>
              <a:t>Combined estimation</a:t>
            </a:r>
            <a:r>
              <a:rPr lang="en-US" dirty="0" smtClean="0"/>
              <a:t>: model-based, rely on the linear model</a:t>
            </a:r>
          </a:p>
          <a:p>
            <a:r>
              <a:rPr lang="en-US" dirty="0" smtClean="0"/>
              <a:t>Fixed effect model:</a:t>
            </a:r>
          </a:p>
          <a:p>
            <a:r>
              <a:rPr lang="en-US" dirty="0" err="1" smtClean="0"/>
              <a:t>yi</a:t>
            </a:r>
            <a:r>
              <a:rPr lang="en-US" dirty="0" smtClean="0"/>
              <a:t> – the effect observed in the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study, </a:t>
            </a:r>
            <a:r>
              <a:rPr lang="en-US" i="1" dirty="0"/>
              <a:t>θ </a:t>
            </a:r>
            <a:r>
              <a:rPr lang="en-US" dirty="0"/>
              <a:t>is the common mean, </a:t>
            </a:r>
            <a:r>
              <a:rPr lang="en-US" dirty="0" smtClean="0"/>
              <a:t>and </a:t>
            </a:r>
            <a:r>
              <a:rPr lang="el-GR" dirty="0" smtClean="0"/>
              <a:t>ε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/>
              <a:t>is the error.</a:t>
            </a:r>
            <a:endParaRPr lang="en-US" dirty="0"/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49</a:t>
            </a:fld>
            <a:endParaRPr lang="en-US" dirty="0"/>
          </a:p>
        </p:txBody>
      </p:sp>
      <p:pic>
        <p:nvPicPr>
          <p:cNvPr id="8193" name="Picture 1" descr="C:\Documents and Settings\Administrator\Application Data\Tencent\Users\123987044\QQ\WinTemp\RichOle\TPMCAIBC`JPX]7XO`P{VSJ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068960"/>
            <a:ext cx="1983689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C:\Documents and Settings\Administrator\Application Data\Tencent\Users\123987044\QQ\WinTemp\RichOle\8LYM)}4M0]3MSKYL6ME7]@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331" y="4653136"/>
            <a:ext cx="2232248" cy="113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64088" y="4595644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Defining the weight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wi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to be inversely proportional to the variance in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study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464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Contents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Exploratory Data Analysis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Block Design: Basic Analysis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Event-Related Designs: Basic Analysis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General Linear Model</a:t>
            </a: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Methods for Combining Subjects</a:t>
            </a:r>
            <a:endParaRPr lang="en-US" sz="2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87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 for Combining Subjects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Book Antiqua" pitchFamily="18" charset="0"/>
              </a:rPr>
              <a:t>5.5.2 The Statistical Question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/>
              <a:t> </a:t>
            </a:r>
            <a:r>
              <a:rPr lang="en-US" i="1" dirty="0" smtClean="0"/>
              <a:t>  </a:t>
            </a:r>
            <a:r>
              <a:rPr lang="en-US" dirty="0" smtClean="0"/>
              <a:t>is </a:t>
            </a:r>
            <a:r>
              <a:rPr lang="en-US" dirty="0"/>
              <a:t>unbiased for </a:t>
            </a:r>
            <a:r>
              <a:rPr lang="en-US" i="1" dirty="0"/>
              <a:t>θ</a:t>
            </a:r>
            <a:r>
              <a:rPr lang="en-US" dirty="0"/>
              <a:t>, has estimated variance </a:t>
            </a:r>
            <a:r>
              <a:rPr lang="en-US" dirty="0" smtClean="0"/>
              <a:t>1</a:t>
            </a:r>
            <a:r>
              <a:rPr lang="en-US" i="1" dirty="0" smtClean="0"/>
              <a:t>/</a:t>
            </a:r>
            <a:r>
              <a:rPr lang="el-GR" i="1" dirty="0" smtClean="0"/>
              <a:t>Σ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i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dirty="0"/>
              <a:t>is </a:t>
            </a:r>
            <a:r>
              <a:rPr lang="en-US" dirty="0" smtClean="0"/>
              <a:t>approximately normally distributed</a:t>
            </a:r>
          </a:p>
          <a:p>
            <a:r>
              <a:rPr lang="en-US" dirty="0" smtClean="0"/>
              <a:t>Test for H</a:t>
            </a:r>
            <a:r>
              <a:rPr lang="en-US" baseline="-25000" dirty="0" smtClean="0"/>
              <a:t>0</a:t>
            </a:r>
            <a:r>
              <a:rPr lang="en-US" dirty="0" smtClean="0"/>
              <a:t>: </a:t>
            </a:r>
            <a:r>
              <a:rPr lang="en-US" i="1" dirty="0"/>
              <a:t>θ</a:t>
            </a:r>
            <a:r>
              <a:rPr lang="en-US" dirty="0" smtClean="0"/>
              <a:t> = 0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Reject for large values of </a:t>
            </a:r>
            <a:r>
              <a:rPr lang="en-US" i="1" dirty="0" smtClean="0"/>
              <a:t>T</a:t>
            </a:r>
            <a:r>
              <a:rPr lang="en-US" i="1" baseline="-25000" dirty="0" smtClean="0"/>
              <a:t>X</a:t>
            </a:r>
            <a:endParaRPr lang="en-US" i="1" baseline="-25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50</a:t>
            </a:fld>
            <a:endParaRPr lang="en-US" dirty="0"/>
          </a:p>
        </p:txBody>
      </p:sp>
      <p:pic>
        <p:nvPicPr>
          <p:cNvPr id="6" name="Picture 2" descr="C:\Documents and Settings\Administrator\Application Data\Tencent\Users\123987044\QQ\WinTemp\RichOle\8LYM)}4M0]3MSKYL6ME7]@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007405"/>
            <a:ext cx="2232248" cy="113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89" name="Picture 1" descr="C:\Documents and Settings\Administrator\Application Data\Tencent\Users\123987044\QQ\WinTemp\RichOle\11$H]~R$9L5MVC5T$JE69H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63183"/>
            <a:ext cx="379654" cy="653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C:\Documents and Settings\Administrator\Application Data\Tencent\Users\123987044\QQ\WinTemp\RichOle\3_0@)FDK2{TYZ)}(H51HHM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653136"/>
            <a:ext cx="1944216" cy="84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929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 for Combining Subjects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ook Antiqua" pitchFamily="18" charset="0"/>
              </a:rPr>
              <a:t>5.5.2 The Statistical Question</a:t>
            </a:r>
          </a:p>
          <a:p>
            <a:r>
              <a:rPr lang="en-US" dirty="0" smtClean="0"/>
              <a:t>Random effect model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l-GR" i="1" dirty="0" smtClean="0"/>
              <a:t>ε</a:t>
            </a:r>
            <a:r>
              <a:rPr lang="nn-NO" i="1" baseline="-25000" dirty="0" smtClean="0"/>
              <a:t>i</a:t>
            </a:r>
            <a:r>
              <a:rPr lang="nn-NO" i="1" dirty="0" smtClean="0"/>
              <a:t> ~N</a:t>
            </a:r>
            <a:r>
              <a:rPr lang="nn-NO" dirty="0" smtClean="0"/>
              <a:t>(0</a:t>
            </a:r>
            <a:r>
              <a:rPr lang="nn-NO" i="1" dirty="0"/>
              <a:t>, V</a:t>
            </a:r>
            <a:r>
              <a:rPr lang="nn-NO" i="1" baseline="-25000" dirty="0"/>
              <a:t>i</a:t>
            </a:r>
            <a:r>
              <a:rPr lang="nn-NO" dirty="0"/>
              <a:t>), </a:t>
            </a:r>
            <a:r>
              <a:rPr lang="nn-NO" i="1" dirty="0"/>
              <a:t>e</a:t>
            </a:r>
            <a:r>
              <a:rPr lang="nn-NO" i="1" baseline="-25000" dirty="0"/>
              <a:t>i</a:t>
            </a:r>
            <a:r>
              <a:rPr lang="nn-NO" i="1" dirty="0"/>
              <a:t> </a:t>
            </a:r>
            <a:r>
              <a:rPr lang="nn-NO" i="1" dirty="0" smtClean="0"/>
              <a:t>~N</a:t>
            </a:r>
            <a:r>
              <a:rPr lang="nn-NO" dirty="0" smtClean="0"/>
              <a:t>(0</a:t>
            </a:r>
            <a:r>
              <a:rPr lang="nn-NO" i="1" dirty="0"/>
              <a:t>, </a:t>
            </a:r>
            <a:r>
              <a:rPr lang="nn-NO" i="1" dirty="0" smtClean="0"/>
              <a:t>σ</a:t>
            </a:r>
            <a:r>
              <a:rPr lang="en-US" i="1" baseline="-25000" dirty="0" smtClean="0"/>
              <a:t>θ</a:t>
            </a:r>
            <a:r>
              <a:rPr lang="nn-NO" baseline="30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and all the </a:t>
            </a:r>
            <a:r>
              <a:rPr lang="en-US" i="1" dirty="0" err="1"/>
              <a:t>e</a:t>
            </a:r>
            <a:r>
              <a:rPr lang="en-US" i="1" baseline="-25000" dirty="0" err="1"/>
              <a:t>i</a:t>
            </a:r>
            <a:r>
              <a:rPr lang="en-US" dirty="0"/>
              <a:t>, </a:t>
            </a:r>
            <a:r>
              <a:rPr lang="en-US" i="1" dirty="0"/>
              <a:t>i </a:t>
            </a:r>
            <a:r>
              <a:rPr lang="en-US" dirty="0" smtClean="0"/>
              <a:t>are independent </a:t>
            </a:r>
            <a:r>
              <a:rPr lang="en-US" dirty="0"/>
              <a:t>of each </a:t>
            </a:r>
            <a:r>
              <a:rPr lang="en-US" dirty="0" smtClean="0"/>
              <a:t>other</a:t>
            </a:r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51</a:t>
            </a:fld>
            <a:endParaRPr lang="en-US" dirty="0"/>
          </a:p>
        </p:txBody>
      </p:sp>
      <p:sp>
        <p:nvSpPr>
          <p:cNvPr id="6" name="AutoShape 1" descr="C:\Documents and Settings\Administrator\Application Data\Tencent\Users\123987044\QQ\WinTemp\RichOle\GC$OG@8`U%)EOSMYHF~IW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C:\Documents and Settings\Administrator\Application Data\Tencent\Users\123987044\QQ\WinTemp\RichOle\GC$OG@8`U%)EOSMYHF~IW.jp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5" name="Picture 3" descr="C:\Documents and Settings\Administrator\Application Data\Tencent\Users\123987044\QQ\WinTemp\RichOle\M4QHULXW]AIZ10[`U23IR%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3" y="2564904"/>
            <a:ext cx="182877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C:\Documents and Settings\Administrator\Application Data\Tencent\Users\123987044\QQ\WinTemp\RichOle\P}U5$R06ZPI7)BC@_193]2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692" y="4674754"/>
            <a:ext cx="2296428" cy="98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19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 for Combining Subjects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ook Antiqua" pitchFamily="18" charset="0"/>
              </a:rPr>
              <a:t>5.5.2 The Statistical Question</a:t>
            </a:r>
          </a:p>
          <a:p>
            <a:r>
              <a:rPr lang="en-US" dirty="0" smtClean="0"/>
              <a:t>Estimate: </a:t>
            </a:r>
          </a:p>
          <a:p>
            <a:endParaRPr lang="en-US" dirty="0"/>
          </a:p>
          <a:p>
            <a:r>
              <a:rPr lang="en-US" dirty="0" smtClean="0"/>
              <a:t>Two components of variance:</a:t>
            </a:r>
          </a:p>
          <a:p>
            <a:r>
              <a:rPr lang="en-US" dirty="0" smtClean="0"/>
              <a:t>Test statistics:</a:t>
            </a:r>
          </a:p>
          <a:p>
            <a:endParaRPr lang="en-US" dirty="0" smtClean="0"/>
          </a:p>
          <a:p>
            <a:r>
              <a:rPr lang="en-US" dirty="0" smtClean="0"/>
              <a:t>Reject for large </a:t>
            </a:r>
            <a:r>
              <a:rPr lang="en-US" i="1" dirty="0" smtClean="0"/>
              <a:t>T</a:t>
            </a:r>
            <a:r>
              <a:rPr lang="en-US" i="1" baseline="-25000" dirty="0" smtClean="0"/>
              <a:t>R</a:t>
            </a:r>
            <a:endParaRPr lang="en-US" i="1" baseline="-25000" dirty="0"/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52</a:t>
            </a:fld>
            <a:endParaRPr lang="en-US" dirty="0"/>
          </a:p>
        </p:txBody>
      </p:sp>
      <p:pic>
        <p:nvPicPr>
          <p:cNvPr id="6" name="Picture 4" descr="C:\Documents and Settings\Administrator\Application Data\Tencent\Users\123987044\QQ\WinTemp\RichOle\P}U5$R06ZPI7)BC@_193]2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060848"/>
            <a:ext cx="2296428" cy="98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7" name="Picture 1" descr="C:\Documents and Settings\Administrator\Application Data\Tencent\Users\123987044\QQ\WinTemp\RichOle\[W@)[(SJHWO6`UEQS8V9SA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407" y="2307471"/>
            <a:ext cx="2660011" cy="493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C:\Documents and Settings\Administrator\Application Data\Tencent\Users\123987044\QQ\WinTemp\RichOle\`1{IWIQQAX_@R2UUM@I_0Y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096344"/>
            <a:ext cx="1557543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C:\Documents and Settings\Administrator\Application Data\Tencent\Users\123987044\QQ\WinTemp\RichOle\)H$EDIIZVHQCAKKM(}OD5MJ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075" y="3645024"/>
            <a:ext cx="2332433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765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 for Combining Subjects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Book Antiqua" pitchFamily="18" charset="0"/>
              </a:rPr>
              <a:t>5.5.2 The Statistical Question</a:t>
            </a:r>
          </a:p>
          <a:p>
            <a:r>
              <a:rPr lang="en-US" dirty="0" smtClean="0"/>
              <a:t>Remarks:</a:t>
            </a:r>
          </a:p>
          <a:p>
            <a:r>
              <a:rPr lang="en-US" dirty="0" smtClean="0"/>
              <a:t>Standard </a:t>
            </a:r>
            <a:r>
              <a:rPr lang="en-US" dirty="0"/>
              <a:t>errors of the fixed effect estimate </a:t>
            </a:r>
            <a:r>
              <a:rPr lang="en-US" i="1" dirty="0" smtClean="0"/>
              <a:t>   </a:t>
            </a:r>
            <a:r>
              <a:rPr lang="en-US" dirty="0" smtClean="0"/>
              <a:t>tend </a:t>
            </a:r>
            <a:r>
              <a:rPr lang="en-US" dirty="0"/>
              <a:t>to </a:t>
            </a:r>
            <a:r>
              <a:rPr lang="en-US" dirty="0" smtClean="0"/>
              <a:t>be smaller </a:t>
            </a:r>
            <a:r>
              <a:rPr lang="en-US" dirty="0"/>
              <a:t>than those for the random effect estimate </a:t>
            </a:r>
            <a:endParaRPr lang="en-US" dirty="0" smtClean="0"/>
          </a:p>
          <a:p>
            <a:r>
              <a:rPr lang="en-US" dirty="0"/>
              <a:t>When </a:t>
            </a:r>
            <a:r>
              <a:rPr lang="el-GR" i="1" dirty="0" smtClean="0"/>
              <a:t>σ</a:t>
            </a:r>
            <a:r>
              <a:rPr lang="en-US" i="1" baseline="-25000" dirty="0" smtClean="0"/>
              <a:t>θ</a:t>
            </a:r>
            <a:r>
              <a:rPr lang="el-GR" i="1" baseline="30000" dirty="0"/>
              <a:t>2</a:t>
            </a:r>
            <a:r>
              <a:rPr lang="en-US" i="1" dirty="0" smtClean="0"/>
              <a:t> </a:t>
            </a:r>
            <a:r>
              <a:rPr lang="en-US" dirty="0"/>
              <a:t>is zero, the two models </a:t>
            </a:r>
            <a:r>
              <a:rPr lang="en-US" dirty="0" smtClean="0"/>
              <a:t>coincide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the </a:t>
            </a:r>
            <a:r>
              <a:rPr lang="en-US" dirty="0"/>
              <a:t>fixed effect model </a:t>
            </a:r>
            <a:r>
              <a:rPr lang="en-US" dirty="0" smtClean="0"/>
              <a:t>= “</a:t>
            </a:r>
            <a:r>
              <a:rPr lang="en-US" dirty="0"/>
              <a:t>optimistic scenario” </a:t>
            </a:r>
            <a:r>
              <a:rPr lang="en-US" dirty="0" smtClean="0"/>
              <a:t>relative to </a:t>
            </a:r>
            <a:r>
              <a:rPr lang="en-US" dirty="0"/>
              <a:t>the random effect model.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53</a:t>
            </a:fld>
            <a:endParaRPr lang="en-US" dirty="0"/>
          </a:p>
        </p:txBody>
      </p:sp>
      <p:pic>
        <p:nvPicPr>
          <p:cNvPr id="6" name="Picture 1" descr="C:\Documents and Settings\Administrator\Application Data\Tencent\Users\123987044\QQ\WinTemp\RichOle\11$H]~R$9L5MVC5T$JE69H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692" y="2564904"/>
            <a:ext cx="379654" cy="653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1" name="Picture 1" descr="C:\Documents and Settings\Administrator\Application Data\Tencent\Users\123987044\QQ\WinTemp\RichOle\}FB5VVZMX1TBK22@[]IY($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81" y="3456384"/>
            <a:ext cx="435222" cy="47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820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 for Combining Subjects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Book Antiqua" pitchFamily="18" charset="0"/>
              </a:rPr>
              <a:t>5.5.2 The Statistical Question</a:t>
            </a:r>
          </a:p>
          <a:p>
            <a:r>
              <a:rPr lang="en-US" dirty="0" smtClean="0"/>
              <a:t>Other statistical questions</a:t>
            </a:r>
          </a:p>
          <a:p>
            <a:r>
              <a:rPr lang="en-US" dirty="0" smtClean="0"/>
              <a:t>Spatial Smoothing</a:t>
            </a:r>
          </a:p>
          <a:p>
            <a:r>
              <a:rPr lang="en-US" dirty="0"/>
              <a:t>Introducing even a small </a:t>
            </a:r>
            <a:r>
              <a:rPr lang="en-US" dirty="0" smtClean="0"/>
              <a:t>amount of </a:t>
            </a:r>
            <a:r>
              <a:rPr lang="en-US" dirty="0"/>
              <a:t>smoothing has several effects: </a:t>
            </a:r>
            <a:endParaRPr lang="en-US" dirty="0" smtClean="0"/>
          </a:p>
          <a:p>
            <a:pPr lvl="1"/>
            <a:r>
              <a:rPr lang="en-US" dirty="0" smtClean="0"/>
              <a:t>first</a:t>
            </a:r>
            <a:r>
              <a:rPr lang="en-US" dirty="0"/>
              <a:t>, the discrete regions merge; </a:t>
            </a:r>
            <a:endParaRPr lang="en-US" dirty="0" smtClean="0"/>
          </a:p>
          <a:p>
            <a:pPr lvl="1"/>
            <a:r>
              <a:rPr lang="en-US" dirty="0" smtClean="0"/>
              <a:t>second</a:t>
            </a:r>
            <a:r>
              <a:rPr lang="en-US" dirty="0"/>
              <a:t>, </a:t>
            </a:r>
            <a:r>
              <a:rPr lang="en-US" dirty="0" smtClean="0"/>
              <a:t>activation on </a:t>
            </a:r>
            <a:r>
              <a:rPr lang="en-US" dirty="0"/>
              <a:t>the dominant side of the brain is mirrored by activation in the </a:t>
            </a:r>
            <a:r>
              <a:rPr lang="en-US" dirty="0" smtClean="0"/>
              <a:t>other hemisphere </a:t>
            </a:r>
            <a:r>
              <a:rPr lang="en-US" dirty="0"/>
              <a:t>(something that is not detected when no smoothing is applied</a:t>
            </a:r>
            <a:r>
              <a:rPr lang="en-US" dirty="0" smtClean="0"/>
              <a:t>); </a:t>
            </a:r>
          </a:p>
          <a:p>
            <a:pPr lvl="1"/>
            <a:r>
              <a:rPr lang="en-US" dirty="0" smtClean="0"/>
              <a:t>third</a:t>
            </a:r>
            <a:r>
              <a:rPr lang="en-US" dirty="0"/>
              <a:t>, the intensity of the activation in the discovered region increases. 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705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 for Combining Subjects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Book Antiqua" pitchFamily="18" charset="0"/>
              </a:rPr>
              <a:t>5.5.2 The Statistical Question</a:t>
            </a:r>
          </a:p>
          <a:p>
            <a:r>
              <a:rPr lang="en-US" dirty="0" smtClean="0"/>
              <a:t>Other statistical questions</a:t>
            </a:r>
          </a:p>
          <a:p>
            <a:r>
              <a:rPr lang="en-US" dirty="0" smtClean="0"/>
              <a:t>Whether subjects are homogenous enough?</a:t>
            </a:r>
          </a:p>
          <a:p>
            <a:r>
              <a:rPr lang="en-US" dirty="0" smtClean="0"/>
              <a:t>RV coefficient (Robert &amp; </a:t>
            </a:r>
            <a:r>
              <a:rPr lang="en-US" dirty="0" err="1" smtClean="0"/>
              <a:t>Escoufier</a:t>
            </a:r>
            <a:r>
              <a:rPr lang="en-US" dirty="0" smtClean="0"/>
              <a:t>, 1976)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/>
              <a:t>When the </a:t>
            </a:r>
            <a:r>
              <a:rPr lang="en-US" dirty="0" smtClean="0"/>
              <a:t>matrices for </a:t>
            </a:r>
            <a:r>
              <a:rPr lang="en-US" dirty="0"/>
              <a:t>the two subjects are similar (linearly related), the value of the </a:t>
            </a:r>
            <a:r>
              <a:rPr lang="en-US" dirty="0" smtClean="0"/>
              <a:t>RV coefficient </a:t>
            </a:r>
            <a:r>
              <a:rPr lang="en-US" dirty="0"/>
              <a:t>will be close to 1; 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/>
              <a:t>the matrices </a:t>
            </a:r>
            <a:r>
              <a:rPr lang="en-US" dirty="0" smtClean="0"/>
              <a:t>differ </a:t>
            </a:r>
            <a:r>
              <a:rPr lang="en-US" dirty="0"/>
              <a:t>greatly, the </a:t>
            </a:r>
            <a:r>
              <a:rPr lang="en-US" dirty="0" smtClean="0"/>
              <a:t>coefficient will </a:t>
            </a:r>
            <a:r>
              <a:rPr lang="en-US" dirty="0"/>
              <a:t>be close to zero.</a:t>
            </a:r>
            <a:endParaRPr lang="en-US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55</a:t>
            </a:fld>
            <a:endParaRPr lang="en-US" dirty="0"/>
          </a:p>
        </p:txBody>
      </p:sp>
      <p:pic>
        <p:nvPicPr>
          <p:cNvPr id="16385" name="Picture 1" descr="C:\Documents and Settings\Administrator\Application Data\Tencent\Users\123987044\QQ\WinTemp\RichOle\J}~IEKHD[JDL)DH@9P(%(R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83" y="3351180"/>
            <a:ext cx="4585553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00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 End</a:t>
            </a:r>
            <a:endParaRPr lang="en-US" dirty="0"/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56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r>
              <a:rPr lang="en-US" smtClean="0"/>
              <a:t>Statistics Seminar Fall 2012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308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Design: Basic Analysis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Elevated levels of activation are observed roughly during the task blocks</a:t>
            </a:r>
          </a:p>
          <a:p>
            <a:r>
              <a:rPr lang="en-US" sz="2800" dirty="0" smtClean="0"/>
              <a:t>Lowered levels of activation are observed during the control blocks</a:t>
            </a:r>
            <a:endParaRPr lang="en-US" sz="28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6</a:t>
            </a:fld>
            <a:endParaRPr lang="en-US"/>
          </a:p>
        </p:txBody>
      </p:sp>
      <p:grpSp>
        <p:nvGrpSpPr>
          <p:cNvPr id="6" name="组合 5"/>
          <p:cNvGrpSpPr/>
          <p:nvPr/>
        </p:nvGrpSpPr>
        <p:grpSpPr>
          <a:xfrm>
            <a:off x="1331640" y="4016248"/>
            <a:ext cx="1944216" cy="1152128"/>
            <a:chOff x="215516" y="3068960"/>
            <a:chExt cx="1944216" cy="1152128"/>
          </a:xfrm>
        </p:grpSpPr>
        <p:sp>
          <p:nvSpPr>
            <p:cNvPr id="7" name="矩形 6"/>
            <p:cNvSpPr/>
            <p:nvPr/>
          </p:nvSpPr>
          <p:spPr>
            <a:xfrm>
              <a:off x="215516" y="3068960"/>
              <a:ext cx="1944216" cy="1152128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加号 7"/>
            <p:cNvSpPr/>
            <p:nvPr/>
          </p:nvSpPr>
          <p:spPr>
            <a:xfrm>
              <a:off x="971600" y="3459412"/>
              <a:ext cx="432048" cy="371224"/>
            </a:xfrm>
            <a:prstGeom prst="mathPlus">
              <a:avLst/>
            </a:prstGeom>
            <a:solidFill>
              <a:srgbClr val="FF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923928" y="4115258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cs typeface="Arial" pitchFamily="34" charset="0"/>
              </a:rPr>
              <a:t>Each block lasts 30 sec and the experiment lasts 4.5 </a:t>
            </a:r>
            <a:r>
              <a:rPr lang="en-US" sz="2800" dirty="0" smtClean="0">
                <a:cs typeface="Arial" pitchFamily="34" charset="0"/>
              </a:rPr>
              <a:t>min</a:t>
            </a:r>
            <a:endParaRPr lang="en-US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578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Design: Basic Analysis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65848"/>
            <a:ext cx="6408712" cy="545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041784" y="220486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608" y="50851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41784" y="50851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65567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At voxel i the amount of activation,</a:t>
            </a:r>
          </a:p>
          <a:p>
            <a:endParaRPr lang="en-US" dirty="0"/>
          </a:p>
          <a:p>
            <a:endParaRPr lang="en-US" sz="2800" dirty="0" smtClean="0"/>
          </a:p>
          <a:p>
            <a:r>
              <a:rPr lang="en-US" sz="2800" dirty="0" smtClean="0"/>
              <a:t>        is the average level of activation in voxel I over all times during task</a:t>
            </a:r>
          </a:p>
          <a:p>
            <a:r>
              <a:rPr lang="en-US" sz="2800" dirty="0" smtClean="0"/>
              <a:t>           is the average level of activation in voxel I over all times during rest or control</a:t>
            </a:r>
            <a:endParaRPr lang="en-US" sz="28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Design: Basic Analysis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875" y="2204864"/>
            <a:ext cx="2865237" cy="857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229200"/>
            <a:ext cx="5347343" cy="77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136" y="5139130"/>
            <a:ext cx="3104295" cy="78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062486"/>
            <a:ext cx="799901" cy="54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82976"/>
            <a:ext cx="1185258" cy="49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9695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Design: Basic Analysis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Statistical parametric map </a:t>
            </a:r>
            <a:r>
              <a:rPr lang="en-US" dirty="0" smtClean="0">
                <a:sym typeface="Wingdings" pitchFamily="2" charset="2"/>
              </a:rPr>
              <a:t> give threshold to determine which voxels should be declared “active”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Remark: 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more </a:t>
            </a:r>
            <a:r>
              <a:rPr lang="en-US" dirty="0" smtClean="0">
                <a:sym typeface="Wingdings" pitchFamily="2" charset="2"/>
              </a:rPr>
              <a:t>than one task condition  generate an F statistic  F map for each subject  threshold</a:t>
            </a:r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Statistics Seminar Fall 2012 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CF10-B6C6-4C09-BD21-897C6CB7E5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50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2913</TotalTime>
  <Words>2830</Words>
  <Application>Microsoft Office PowerPoint</Application>
  <PresentationFormat>全屏显示(4:3)</PresentationFormat>
  <Paragraphs>505</Paragraphs>
  <Slides>56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56</vt:i4>
      </vt:variant>
    </vt:vector>
  </HeadingPairs>
  <TitlesOfParts>
    <vt:vector size="57" baseType="lpstr">
      <vt:lpstr>Office 主题​​</vt:lpstr>
      <vt:lpstr>Chapter 5   Basic Statistical Analysis</vt:lpstr>
      <vt:lpstr>Contents</vt:lpstr>
      <vt:lpstr>Exploratory Data Analysis</vt:lpstr>
      <vt:lpstr>Exploratory Data Analysis</vt:lpstr>
      <vt:lpstr>Contents</vt:lpstr>
      <vt:lpstr>Block Design: Basic Analysis</vt:lpstr>
      <vt:lpstr>Block Design: Basic Analysis</vt:lpstr>
      <vt:lpstr>Block Design: Basic Analysis</vt:lpstr>
      <vt:lpstr>Block Design: Basic Analysis</vt:lpstr>
      <vt:lpstr>Block Design: Basic Analysis</vt:lpstr>
      <vt:lpstr>Block Design: Basic Analysis</vt:lpstr>
      <vt:lpstr>Block Design: Basic Analysis</vt:lpstr>
      <vt:lpstr>Block Design: Basic Analysis</vt:lpstr>
      <vt:lpstr>Contents</vt:lpstr>
      <vt:lpstr>Event-Related Designs: Basic Analysis</vt:lpstr>
      <vt:lpstr>Event-Related Designs: Basic Analysis</vt:lpstr>
      <vt:lpstr>Event-Related Designs: Basic Analysis</vt:lpstr>
      <vt:lpstr>Event-Related Designs: Basic Analysis</vt:lpstr>
      <vt:lpstr>Event-Related Designs: Basic Analysis</vt:lpstr>
      <vt:lpstr>Event-Related Designs: Basic Analysis</vt:lpstr>
      <vt:lpstr>Event-Related Designs: Basic Analysis</vt:lpstr>
      <vt:lpstr>Event-Related Designs: Basic Analysis</vt:lpstr>
      <vt:lpstr>Event-Related Designs: Basic Analysis</vt:lpstr>
      <vt:lpstr>Event-Related Designs: Basic Analysis</vt:lpstr>
      <vt:lpstr>Event-Related Designs: Basic Analysis</vt:lpstr>
      <vt:lpstr>Event-Related Designs: Basic Analysis</vt:lpstr>
      <vt:lpstr>Event-Related Designs: Basic Analysis</vt:lpstr>
      <vt:lpstr>Event-Related Designs: Basic Analysis</vt:lpstr>
      <vt:lpstr>Event-Related Designs: Basic Analysis</vt:lpstr>
      <vt:lpstr>Event-Related Designs: Basic Analysis</vt:lpstr>
      <vt:lpstr>Contents</vt:lpstr>
      <vt:lpstr>The General Linear Model</vt:lpstr>
      <vt:lpstr>The General Linear Model</vt:lpstr>
      <vt:lpstr>The General Linear Model</vt:lpstr>
      <vt:lpstr>The General Linear Model</vt:lpstr>
      <vt:lpstr>The General Linear Model</vt:lpstr>
      <vt:lpstr>The General Linear Model</vt:lpstr>
      <vt:lpstr>The General Linear Model</vt:lpstr>
      <vt:lpstr>The General Linear Model</vt:lpstr>
      <vt:lpstr>The General Linear Model</vt:lpstr>
      <vt:lpstr>Contents</vt:lpstr>
      <vt:lpstr>Methods for Combining Subjects</vt:lpstr>
      <vt:lpstr>Methods for Combining Subjects</vt:lpstr>
      <vt:lpstr>Methods for Combining Subjects</vt:lpstr>
      <vt:lpstr>Methods for Combining Subjects</vt:lpstr>
      <vt:lpstr>Methods for Combining Subjects</vt:lpstr>
      <vt:lpstr>Methods for Combining Subjects</vt:lpstr>
      <vt:lpstr>Methods for Combining Subjects</vt:lpstr>
      <vt:lpstr>Methods for Combining Subjects</vt:lpstr>
      <vt:lpstr>Methods for Combining Subjects</vt:lpstr>
      <vt:lpstr>Methods for Combining Subjects</vt:lpstr>
      <vt:lpstr>Methods for Combining Subjects</vt:lpstr>
      <vt:lpstr>Methods for Combining Subjects</vt:lpstr>
      <vt:lpstr>Methods for Combining Subjects</vt:lpstr>
      <vt:lpstr>Methods for Combining Subjects</vt:lpstr>
      <vt:lpstr>The End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Tianhui Gu</dc:creator>
  <cp:lastModifiedBy>Tianhui Gu</cp:lastModifiedBy>
  <cp:revision>141</cp:revision>
  <dcterms:created xsi:type="dcterms:W3CDTF">2012-10-04T14:46:19Z</dcterms:created>
  <dcterms:modified xsi:type="dcterms:W3CDTF">2012-10-08T21:03:00Z</dcterms:modified>
</cp:coreProperties>
</file>