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56" r:id="rId2"/>
    <p:sldId id="536" r:id="rId3"/>
    <p:sldId id="542" r:id="rId4"/>
    <p:sldId id="543" r:id="rId5"/>
    <p:sldId id="271" r:id="rId6"/>
    <p:sldId id="278" r:id="rId7"/>
    <p:sldId id="531" r:id="rId8"/>
    <p:sldId id="532" r:id="rId9"/>
    <p:sldId id="258" r:id="rId10"/>
    <p:sldId id="259" r:id="rId11"/>
    <p:sldId id="546" r:id="rId12"/>
    <p:sldId id="544" r:id="rId13"/>
    <p:sldId id="329" r:id="rId14"/>
    <p:sldId id="331" r:id="rId15"/>
    <p:sldId id="382" r:id="rId16"/>
    <p:sldId id="393" r:id="rId17"/>
    <p:sldId id="383" r:id="rId18"/>
    <p:sldId id="384" r:id="rId19"/>
    <p:sldId id="535" r:id="rId20"/>
    <p:sldId id="335" r:id="rId21"/>
    <p:sldId id="341" r:id="rId22"/>
    <p:sldId id="342" r:id="rId23"/>
    <p:sldId id="343" r:id="rId24"/>
    <p:sldId id="344" r:id="rId25"/>
    <p:sldId id="346" r:id="rId26"/>
    <p:sldId id="547" r:id="rId27"/>
    <p:sldId id="548" r:id="rId28"/>
    <p:sldId id="549" r:id="rId29"/>
    <p:sldId id="550" r:id="rId30"/>
    <p:sldId id="551" r:id="rId31"/>
    <p:sldId id="552" r:id="rId32"/>
    <p:sldId id="553" r:id="rId33"/>
    <p:sldId id="554" r:id="rId34"/>
    <p:sldId id="555" r:id="rId35"/>
    <p:sldId id="556" r:id="rId36"/>
    <p:sldId id="557" r:id="rId37"/>
    <p:sldId id="558" r:id="rId38"/>
    <p:sldId id="559" r:id="rId39"/>
    <p:sldId id="560" r:id="rId40"/>
    <p:sldId id="561" r:id="rId41"/>
    <p:sldId id="562" r:id="rId42"/>
    <p:sldId id="607" r:id="rId43"/>
    <p:sldId id="596" r:id="rId44"/>
    <p:sldId id="597" r:id="rId45"/>
    <p:sldId id="598" r:id="rId46"/>
    <p:sldId id="599" r:id="rId47"/>
    <p:sldId id="600" r:id="rId48"/>
    <p:sldId id="601" r:id="rId49"/>
    <p:sldId id="603" r:id="rId50"/>
    <p:sldId id="604" r:id="rId51"/>
    <p:sldId id="606" r:id="rId52"/>
    <p:sldId id="617" r:id="rId53"/>
    <p:sldId id="618" r:id="rId54"/>
    <p:sldId id="608" r:id="rId55"/>
    <p:sldId id="609" r:id="rId56"/>
    <p:sldId id="576" r:id="rId57"/>
    <p:sldId id="577" r:id="rId58"/>
    <p:sldId id="578" r:id="rId59"/>
    <p:sldId id="579" r:id="rId60"/>
    <p:sldId id="580" r:id="rId61"/>
    <p:sldId id="586" r:id="rId62"/>
    <p:sldId id="587" r:id="rId63"/>
    <p:sldId id="588" r:id="rId64"/>
    <p:sldId id="589" r:id="rId65"/>
    <p:sldId id="493" r:id="rId66"/>
    <p:sldId id="496" r:id="rId67"/>
    <p:sldId id="497" r:id="rId68"/>
    <p:sldId id="509" r:id="rId69"/>
    <p:sldId id="508" r:id="rId70"/>
    <p:sldId id="494" r:id="rId71"/>
    <p:sldId id="590" r:id="rId72"/>
    <p:sldId id="591" r:id="rId73"/>
    <p:sldId id="592" r:id="rId74"/>
    <p:sldId id="593" r:id="rId75"/>
    <p:sldId id="594" r:id="rId76"/>
    <p:sldId id="615" r:id="rId77"/>
    <p:sldId id="567" r:id="rId78"/>
    <p:sldId id="572" r:id="rId79"/>
    <p:sldId id="573" r:id="rId80"/>
    <p:sldId id="616" r:id="rId81"/>
    <p:sldId id="574" r:id="rId82"/>
    <p:sldId id="610" r:id="rId83"/>
    <p:sldId id="612" r:id="rId84"/>
    <p:sldId id="613" r:id="rId85"/>
    <p:sldId id="595" r:id="rId86"/>
    <p:sldId id="487" r:id="rId87"/>
    <p:sldId id="491" r:id="rId88"/>
    <p:sldId id="492" r:id="rId89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67" autoAdjust="0"/>
    <p:restoredTop sz="87265" autoAdjust="0"/>
  </p:normalViewPr>
  <p:slideViewPr>
    <p:cSldViewPr>
      <p:cViewPr varScale="1">
        <p:scale>
          <a:sx n="82" d="100"/>
          <a:sy n="82" d="100"/>
        </p:scale>
        <p:origin x="15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81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2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6434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3" y="0"/>
            <a:ext cx="2982119" cy="466434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r">
              <a:defRPr sz="1200"/>
            </a:lvl1pPr>
          </a:lstStyle>
          <a:p>
            <a:fld id="{54D7ABC6-01DE-4E09-A132-6EBBE0821E7D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2982119" cy="466433"/>
          </a:xfrm>
          <a:prstGeom prst="rect">
            <a:avLst/>
          </a:prstGeom>
        </p:spPr>
        <p:txBody>
          <a:bodyPr vert="horz" lIns="92444" tIns="46222" rIns="92444" bIns="462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3" y="8829968"/>
            <a:ext cx="2982119" cy="466433"/>
          </a:xfrm>
          <a:prstGeom prst="rect">
            <a:avLst/>
          </a:prstGeom>
        </p:spPr>
        <p:txBody>
          <a:bodyPr vert="horz" lIns="92444" tIns="46222" rIns="92444" bIns="46222" rtlCol="0" anchor="b"/>
          <a:lstStyle>
            <a:lvl1pPr algn="r">
              <a:defRPr sz="1200"/>
            </a:lvl1pPr>
          </a:lstStyle>
          <a:p>
            <a:fld id="{E54A0E4C-6A0D-4151-BF78-FDB714EF4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03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r">
              <a:defRPr sz="1200"/>
            </a:lvl1pPr>
          </a:lstStyle>
          <a:p>
            <a:fld id="{FA9911D7-975C-47E3-B64E-504D9731F0F8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4" tIns="46222" rIns="92444" bIns="462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4" tIns="46222" rIns="92444" bIns="4622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44" tIns="46222" rIns="92444" bIns="462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lIns="92444" tIns="46222" rIns="92444" bIns="46222" rtlCol="0" anchor="b"/>
          <a:lstStyle>
            <a:lvl1pPr algn="r">
              <a:defRPr sz="1200"/>
            </a:lvl1pPr>
          </a:lstStyle>
          <a:p>
            <a:fld id="{659F012E-7570-4432-9DEF-1A0619AC18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 Optima</a:t>
            </a:r>
            <a:r>
              <a:rPr lang="en-US" baseline="0" dirty="0" smtClean="0"/>
              <a:t> MR450W – this is super high 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F012E-7570-4432-9DEF-1A0619AC18C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28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 the waveform was sampled much more finely than the interval </a:t>
            </a:r>
            <a:r>
              <a:rPr lang="en-US" dirty="0" err="1" smtClean="0"/>
              <a:t>t_f-t_i</a:t>
            </a:r>
            <a:r>
              <a:rPr lang="en-US" dirty="0" smtClean="0"/>
              <a:t>,</a:t>
            </a:r>
            <a:r>
              <a:rPr lang="en-US" baseline="0" dirty="0" smtClean="0"/>
              <a:t> i.e., it was highly oversampled relative to the width of the time window shown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F012E-7570-4432-9DEF-1A0619AC18C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99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Say: “or a Log length,</a:t>
            </a:r>
            <a:r>
              <a:rPr lang="en-US" baseline="0" dirty="0" smtClean="0"/>
              <a:t> if we’re talking about Log Energy”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F012E-7570-4432-9DEF-1A0619AC18C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1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sure to explain peak-to-peak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F012E-7570-4432-9DEF-1A0619AC18C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9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F012E-7570-4432-9DEF-1A0619AC18C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79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Mention that</a:t>
            </a:r>
            <a:r>
              <a:rPr lang="en-US" baseline="0" dirty="0" smtClean="0"/>
              <a:t> we are talking about backscatter measurements in all of the applications and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F012E-7570-4432-9DEF-1A0619AC18C5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50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F012E-7570-4432-9DEF-1A0619AC18C5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74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3B8CE-0286-4B49-B32E-009BFECC1C19}" type="datetimeFigureOut">
              <a:rPr lang="en-US" smtClean="0"/>
              <a:pPr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5297A-BD45-4029-ABA2-63F927D858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1.png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7" Type="http://schemas.openxmlformats.org/officeDocument/2006/relationships/image" Target="../media/image6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 entropy-based approach to interpreting ultrasound signals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1676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M.S. Hughes, J.E. M</a:t>
            </a:r>
            <a:r>
              <a:rPr lang="en-US" sz="2800" baseline="30000" dirty="0" smtClean="0">
                <a:latin typeface="+mj-lt"/>
                <a:ea typeface="+mj-ea"/>
                <a:cs typeface="+mj-cs"/>
              </a:rPr>
              <a:t>c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Carthy, J.N. Marsh, S.A. Wickline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4038600"/>
            <a:ext cx="522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St. Louis Machine Learning and Data Science Meet-up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4684931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December 16,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actingSystemsI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444752"/>
            <a:ext cx="5861316" cy="532639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533400"/>
          </a:xfrm>
        </p:spPr>
        <p:txBody>
          <a:bodyPr>
            <a:normAutofit fontScale="90000"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600" y="5867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0" y="5410200"/>
            <a:ext cx="28956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nteractingSystemsII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1718" y="1445508"/>
            <a:ext cx="5861316" cy="53263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19600" y="5867400"/>
            <a:ext cx="29718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actingSystemsII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1718" y="1445508"/>
            <a:ext cx="5861316" cy="532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600" y="5867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0" y="5410200"/>
            <a:ext cx="28956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nteractingSystemsIII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444752"/>
            <a:ext cx="5861316" cy="53263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9600" y="5638800"/>
            <a:ext cx="2971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600" y="5867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0" y="5410200"/>
            <a:ext cx="28956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nteractingSystemsIII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444752"/>
            <a:ext cx="5861316" cy="5326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Calculation of Entropy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_to_p_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1" y="1752600"/>
            <a:ext cx="6890442" cy="44267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800" y="5867400"/>
            <a:ext cx="3200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71800" y="5562600"/>
            <a:ext cx="3886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Calculation of Entropy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_to_p_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1" y="1752600"/>
            <a:ext cx="6890442" cy="44267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800" y="5867400"/>
            <a:ext cx="3200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Calculation of Entropy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_to_p_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1" y="1752600"/>
            <a:ext cx="6890442" cy="4426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Calculation of Shannon Entropy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_to_p_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1" y="1752600"/>
            <a:ext cx="6890442" cy="44267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800" y="5486400"/>
            <a:ext cx="4343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86200" y="5638800"/>
            <a:ext cx="33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000" y="2540000"/>
            <a:ext cx="1524" cy="15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35" y="5514773"/>
            <a:ext cx="4363216" cy="664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Continuous Version of Shannon Entropy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539997"/>
            <a:ext cx="7053072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cardiologyforless.com/image.php?type=P&amp;id=22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40055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http://www.myvmc.com/wp-content/uploads/2013/11/pregnant-woman-having-ultrasoun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33800"/>
            <a:ext cx="56673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0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Geometric Interpretation of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Entropy and Energy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eometry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32645"/>
            <a:ext cx="8749716" cy="5072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057400"/>
            <a:ext cx="74676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3657600"/>
            <a:ext cx="3200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Geometric Interpretation of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Entropy and Energy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eometry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32645"/>
            <a:ext cx="8749716" cy="5072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743200"/>
            <a:ext cx="7467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Geometric Interpretation of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Entropy and Energy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eometry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32645"/>
            <a:ext cx="8749715" cy="5072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743200"/>
            <a:ext cx="7467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0" y="3810000"/>
            <a:ext cx="52578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58345" y="3147951"/>
            <a:ext cx="2819400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Geometric Interpretation of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Entropy and Energy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eometry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632645"/>
            <a:ext cx="8749715" cy="5072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Signal Receiver Sensitivity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eometry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8646267" cy="5012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Signal Receiver Sensitivity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eometry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868" y="1488178"/>
            <a:ext cx="8646264" cy="5012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3657600"/>
            <a:ext cx="26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4114800"/>
            <a:ext cx="228600" cy="15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4572000"/>
            <a:ext cx="152400" cy="7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Non-destructive Evaluation of Graphite-Epoxy Composites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3429000"/>
            <a:ext cx="35814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Materials Characterization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Flaws that are invisible to conventional techniques</a:t>
            </a:r>
          </a:p>
        </p:txBody>
      </p:sp>
      <p:pic>
        <p:nvPicPr>
          <p:cNvPr id="5" name="Picture 4" descr="AVG_Resliceofresinrich_SS_LogSumOfSquares_225_x_102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3769" y="4220886"/>
            <a:ext cx="1417320" cy="1417320"/>
          </a:xfrm>
          <a:prstGeom prst="rect">
            <a:avLst/>
          </a:prstGeom>
        </p:spPr>
      </p:pic>
      <p:pic>
        <p:nvPicPr>
          <p:cNvPr id="8" name="Picture 7" descr="MIN_Resliceofresinrich_SS_H_f_g_Extrinsic_225_x_102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227443"/>
            <a:ext cx="1417320" cy="1417320"/>
          </a:xfrm>
          <a:prstGeom prst="rect">
            <a:avLst/>
          </a:prstGeom>
        </p:spPr>
      </p:pic>
      <p:pic>
        <p:nvPicPr>
          <p:cNvPr id="9" name="Picture 8" descr="MIN_Reslice of resinrich_SS_SingularRenyi_225_x_102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8449" y="2454302"/>
            <a:ext cx="1417320" cy="1417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0" y="22098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0200" y="38100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70351" y="3902103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34000" y="2209800"/>
            <a:ext cx="1524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34000" y="39624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86200" y="38862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4648200"/>
            <a:ext cx="35814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independently on RF Segments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b="1" baseline="0" dirty="0" smtClean="0">
                <a:latin typeface="Times New Roman" pitchFamily="18" charset="0"/>
                <a:cs typeface="Times New Roman" pitchFamily="18" charset="0"/>
              </a:rPr>
              <a:t>No Gates 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 descr="ReceiverComparison-ResinRichFO_Acquisition-Step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7094" y="1418970"/>
            <a:ext cx="3946906" cy="54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7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ReceiverComparison-ResinRichFO_Acquisition-Step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6662" y="2633472"/>
            <a:ext cx="4940300" cy="281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Non-destructive Evaluation of Graphite-Epoxy Composites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3429000"/>
            <a:ext cx="35814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Materials Characterization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Flaws that are invisible to conventional techniques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4648200"/>
            <a:ext cx="35814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independently on RF Segments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b="1" baseline="0" dirty="0" smtClean="0">
                <a:latin typeface="Times New Roman" pitchFamily="18" charset="0"/>
                <a:cs typeface="Times New Roman" pitchFamily="18" charset="0"/>
              </a:rPr>
              <a:t>No Gates 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4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ceiverComparison-ResinRichFO_Acquisition-Step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2776" y="2633472"/>
            <a:ext cx="5026935" cy="2816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Non-destructive Evaluation of Graphite-Epoxy Composites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3429000"/>
            <a:ext cx="35814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Materials Characterization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Flaws that are invisible to conventional techniques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4648200"/>
            <a:ext cx="35814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independently on RF Segments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b="1" baseline="0" dirty="0" smtClean="0">
                <a:latin typeface="Times New Roman" pitchFamily="18" charset="0"/>
                <a:cs typeface="Times New Roman" pitchFamily="18" charset="0"/>
              </a:rPr>
              <a:t>No Gates 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ceiverComparison-ResinRichFO_Acquisition-Step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0947" y="2347570"/>
            <a:ext cx="5014033" cy="3090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Non-destructive Evaluation of Graphite-Epoxy Composites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3429000"/>
            <a:ext cx="35814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Materials Characterization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Flaws that are invisible to conventional techniques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4648200"/>
            <a:ext cx="35814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independently on RF Segments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b="1" baseline="0" dirty="0" smtClean="0">
                <a:latin typeface="Times New Roman" pitchFamily="18" charset="0"/>
                <a:cs typeface="Times New Roman" pitchFamily="18" charset="0"/>
              </a:rPr>
              <a:t>No Gates 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0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conquestimaging.com/wp/wp-content/uploads/2012/07/logiq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599"/>
            <a:ext cx="3505200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4419600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$26,000 </a:t>
            </a:r>
            <a:endParaRPr lang="en-US" dirty="0"/>
          </a:p>
        </p:txBody>
      </p:sp>
      <p:pic>
        <p:nvPicPr>
          <p:cNvPr id="103428" name="Picture 4" descr="http://www.medgadget.com/img/4633hi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554" y="533401"/>
            <a:ext cx="414134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4419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$6,500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5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rojection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1676239"/>
            <a:ext cx="8915398" cy="42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rojection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239"/>
            <a:ext cx="8915400" cy="42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rojection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239"/>
            <a:ext cx="8915400" cy="42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rojection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1676239"/>
            <a:ext cx="8915398" cy="42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4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rojection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1676239"/>
            <a:ext cx="8915398" cy="42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rojection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1676239"/>
            <a:ext cx="8915398" cy="426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rojection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327" y="1676239"/>
            <a:ext cx="8593546" cy="42673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4600" y="4953000"/>
            <a:ext cx="533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24600" y="3276600"/>
            <a:ext cx="28194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67200" y="2743200"/>
            <a:ext cx="2286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133600"/>
            <a:ext cx="8991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rojection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327" y="1676239"/>
            <a:ext cx="8593546" cy="42673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179759">
            <a:off x="5357543" y="5126340"/>
            <a:ext cx="2057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24600" y="3276600"/>
            <a:ext cx="28194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4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rojection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327" y="1676239"/>
            <a:ext cx="8593546" cy="426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1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Non-destructive Evaluation of Graphite-Epoxy Composites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3429000"/>
            <a:ext cx="35814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Materials Characterization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Flaws that are invisible to conventional techniques</a:t>
            </a:r>
          </a:p>
        </p:txBody>
      </p:sp>
      <p:pic>
        <p:nvPicPr>
          <p:cNvPr id="5" name="Picture 4" descr="AVG_Resliceofresinrich_SS_LogSumOfSquares_225_x_102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3769" y="4220886"/>
            <a:ext cx="1417320" cy="1417320"/>
          </a:xfrm>
          <a:prstGeom prst="rect">
            <a:avLst/>
          </a:prstGeom>
        </p:spPr>
      </p:pic>
      <p:pic>
        <p:nvPicPr>
          <p:cNvPr id="8" name="Picture 7" descr="MIN_Resliceofresinrich_SS_H_f_g_Extrinsic_225_x_102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227443"/>
            <a:ext cx="1417320" cy="1417320"/>
          </a:xfrm>
          <a:prstGeom prst="rect">
            <a:avLst/>
          </a:prstGeom>
        </p:spPr>
      </p:pic>
      <p:pic>
        <p:nvPicPr>
          <p:cNvPr id="9" name="Picture 8" descr="MIN_Reslice of resinrich_SS_SingularRenyi_225_x_102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8449" y="2454302"/>
            <a:ext cx="1417320" cy="1417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0" y="22098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0200" y="38100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70351" y="3902103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ReceiverComparison-ResinRichFO_NotHandOptimized-Expect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6200" y="2212848"/>
            <a:ext cx="5047463" cy="34289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34000" y="2209800"/>
            <a:ext cx="1524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34000" y="39624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86200" y="38862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4648200"/>
            <a:ext cx="35814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independently on RF Segments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b="1" baseline="0" dirty="0" smtClean="0">
                <a:latin typeface="Times New Roman" pitchFamily="18" charset="0"/>
                <a:cs typeface="Times New Roman" pitchFamily="18" charset="0"/>
              </a:rPr>
              <a:t>No Gates 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radiologyequipmentshop.com/uploads/1/0/9/7/10976376/3970301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6101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54102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$3,500,000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2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Non-destructive Evaluation of Graphite-Epoxy Composites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3429000"/>
            <a:ext cx="35814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Materials Characterization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Flaws that are invisible to conventional techniques</a:t>
            </a:r>
          </a:p>
        </p:txBody>
      </p:sp>
      <p:pic>
        <p:nvPicPr>
          <p:cNvPr id="5" name="Picture 4" descr="AVG_Resliceofresinrich_SS_LogSumOfSquares_225_x_102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3769" y="4220886"/>
            <a:ext cx="1417320" cy="1417320"/>
          </a:xfrm>
          <a:prstGeom prst="rect">
            <a:avLst/>
          </a:prstGeom>
        </p:spPr>
      </p:pic>
      <p:pic>
        <p:nvPicPr>
          <p:cNvPr id="8" name="Picture 7" descr="MIN_Resliceofresinrich_SS_H_f_g_Extrinsic_225_x_102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227443"/>
            <a:ext cx="1417320" cy="1417320"/>
          </a:xfrm>
          <a:prstGeom prst="rect">
            <a:avLst/>
          </a:prstGeom>
        </p:spPr>
      </p:pic>
      <p:pic>
        <p:nvPicPr>
          <p:cNvPr id="9" name="Picture 8" descr="MIN_Reslice of resinrich_SS_SingularRenyi_225_x_102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8449" y="2454302"/>
            <a:ext cx="1417320" cy="1417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0" y="22098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0200" y="38100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70351" y="3902103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ReceiverComparison-ResinRichFO_NotHandOptimized-Expect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200" y="2212848"/>
            <a:ext cx="5047463" cy="34289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34000" y="2209800"/>
            <a:ext cx="1524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34000" y="39624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4648200"/>
            <a:ext cx="35814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independently on RF Segments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b="1" baseline="0" dirty="0" smtClean="0">
                <a:latin typeface="Times New Roman" pitchFamily="18" charset="0"/>
                <a:cs typeface="Times New Roman" pitchFamily="18" charset="0"/>
              </a:rPr>
              <a:t>No Gates 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Non-destructive Evaluation of Graphite-Epoxy Composites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3429000"/>
            <a:ext cx="35814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Materials Characterization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Flaws that are invisible to conventional techniques</a:t>
            </a:r>
          </a:p>
        </p:txBody>
      </p:sp>
      <p:pic>
        <p:nvPicPr>
          <p:cNvPr id="5" name="Picture 4" descr="AVG_Resliceofresinrich_SS_LogSumOfSquares_225_x_102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3769" y="4220886"/>
            <a:ext cx="1417320" cy="1417320"/>
          </a:xfrm>
          <a:prstGeom prst="rect">
            <a:avLst/>
          </a:prstGeom>
        </p:spPr>
      </p:pic>
      <p:pic>
        <p:nvPicPr>
          <p:cNvPr id="8" name="Picture 7" descr="MIN_Resliceofresinrich_SS_H_f_g_Extrinsic_225_x_102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227443"/>
            <a:ext cx="1417320" cy="1417320"/>
          </a:xfrm>
          <a:prstGeom prst="rect">
            <a:avLst/>
          </a:prstGeom>
        </p:spPr>
      </p:pic>
      <p:pic>
        <p:nvPicPr>
          <p:cNvPr id="9" name="Picture 8" descr="MIN_Reslice of resinrich_SS_SingularRenyi_225_x_102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8449" y="2454302"/>
            <a:ext cx="1417320" cy="1417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0" y="22098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0200" y="38100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70351" y="3902103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ReceiverComparison-ResinRichFO_NotHandOptimized-Surpri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200" y="2213918"/>
            <a:ext cx="5044313" cy="3426860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4648200"/>
            <a:ext cx="35814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independently on RF Segments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b="1" baseline="0" dirty="0" smtClean="0">
                <a:latin typeface="Times New Roman" pitchFamily="18" charset="0"/>
                <a:cs typeface="Times New Roman" pitchFamily="18" charset="0"/>
              </a:rPr>
              <a:t>No Gates 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10200" y="3886200"/>
            <a:ext cx="14478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Different Entropies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TheDifferentEntropi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286000"/>
            <a:ext cx="7931562" cy="12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Entropy Calculations: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Transition to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Renyi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Entropy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_to_p_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1" y="1752600"/>
            <a:ext cx="6890442" cy="44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Density Function Singularities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_to_p_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2" y="3487655"/>
            <a:ext cx="6890439" cy="37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Density Function Singularities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_to_p_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2" y="3487655"/>
            <a:ext cx="6890439" cy="3751344"/>
          </a:xfrm>
          <a:prstGeom prst="rect">
            <a:avLst/>
          </a:prstGeom>
        </p:spPr>
      </p:pic>
      <p:pic>
        <p:nvPicPr>
          <p:cNvPr id="6" name="Picture 5" descr="f_to_w_f-2.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295400"/>
            <a:ext cx="8458200" cy="19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Density Function Singularities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_to_p_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4766069"/>
            <a:ext cx="3842441" cy="2091930"/>
          </a:xfrm>
          <a:prstGeom prst="rect">
            <a:avLst/>
          </a:prstGeom>
        </p:spPr>
      </p:pic>
      <p:pic>
        <p:nvPicPr>
          <p:cNvPr id="5" name="Picture 4" descr="f_to_w_f-2.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714" y="1371600"/>
            <a:ext cx="6379772" cy="32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1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Density Function Singularities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_to_p_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" y="3276600"/>
            <a:ext cx="7138139" cy="3886199"/>
          </a:xfrm>
          <a:prstGeom prst="rect">
            <a:avLst/>
          </a:prstGeom>
        </p:spPr>
      </p:pic>
      <p:pic>
        <p:nvPicPr>
          <p:cNvPr id="5" name="Picture 4" descr="f_to_w_f-2.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2" y="1524000"/>
            <a:ext cx="8734431" cy="14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1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Entropy Calculations: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Transition to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Renyi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Entropy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_to_p_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1" y="1752600"/>
            <a:ext cx="6890441" cy="44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4876800" cy="1143000"/>
          </a:xfrm>
        </p:spPr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Asymptotic Form 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pproximationSche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7449" y="1447800"/>
            <a:ext cx="4091901" cy="4063225"/>
          </a:xfrm>
          <a:prstGeom prst="rect">
            <a:avLst/>
          </a:prstGeom>
        </p:spPr>
      </p:pic>
      <p:pic>
        <p:nvPicPr>
          <p:cNvPr id="5" name="Picture 4" descr="rApproaches2_Tit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799" y="609600"/>
            <a:ext cx="1375041" cy="37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0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actingSystems0.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1342" y="1447800"/>
            <a:ext cx="5861316" cy="5326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1676400"/>
            <a:ext cx="4267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4876800" cy="1143000"/>
          </a:xfrm>
        </p:spPr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Asymptotic Form 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pproximationSche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7449" y="1447800"/>
            <a:ext cx="4091901" cy="4063224"/>
          </a:xfrm>
          <a:prstGeom prst="rect">
            <a:avLst/>
          </a:prstGeom>
        </p:spPr>
      </p:pic>
      <p:pic>
        <p:nvPicPr>
          <p:cNvPr id="5" name="Picture 4" descr="rApproaches2_Tit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799" y="609600"/>
            <a:ext cx="1375041" cy="37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8" y="227804"/>
            <a:ext cx="6705601" cy="1143796"/>
          </a:xfrm>
        </p:spPr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Asymptotic Form 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pproximationSche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7449" y="1447800"/>
            <a:ext cx="4091900" cy="4063223"/>
          </a:xfrm>
          <a:prstGeom prst="rect">
            <a:avLst/>
          </a:prstGeom>
        </p:spPr>
      </p:pic>
      <p:pic>
        <p:nvPicPr>
          <p:cNvPr id="5" name="Picture 4" descr="rApproaches2_Tit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799" y="609600"/>
            <a:ext cx="1375041" cy="379409"/>
          </a:xfrm>
          <a:prstGeom prst="rect">
            <a:avLst/>
          </a:prstGeom>
        </p:spPr>
      </p:pic>
      <p:pic>
        <p:nvPicPr>
          <p:cNvPr id="6" name="Picture 5" descr="SingularRenyiEqu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9131" y="5715000"/>
            <a:ext cx="5820866" cy="10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Asymptotic Form as 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905000"/>
            <a:ext cx="7620000" cy="381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46524"/>
            <a:ext cx="4648200" cy="274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89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Asymptotic Form as 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905000"/>
            <a:ext cx="7620000" cy="381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1824050"/>
            <a:ext cx="6684146" cy="34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19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Non-destructive Evaluation of Graphite-Epoxy Composites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3429000"/>
            <a:ext cx="35814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Materials Characterization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Flaws that are invisible to conventional techniques</a:t>
            </a:r>
          </a:p>
        </p:txBody>
      </p:sp>
      <p:pic>
        <p:nvPicPr>
          <p:cNvPr id="5" name="Picture 4" descr="AVG_Resliceofresinrich_SS_LogSumOfSquares_225_x_102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3769" y="4220886"/>
            <a:ext cx="1417320" cy="1417320"/>
          </a:xfrm>
          <a:prstGeom prst="rect">
            <a:avLst/>
          </a:prstGeom>
        </p:spPr>
      </p:pic>
      <p:pic>
        <p:nvPicPr>
          <p:cNvPr id="8" name="Picture 7" descr="MIN_Resliceofresinrich_SS_H_f_g_Extrinsic_225_x_102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227443"/>
            <a:ext cx="1417320" cy="1417320"/>
          </a:xfrm>
          <a:prstGeom prst="rect">
            <a:avLst/>
          </a:prstGeom>
        </p:spPr>
      </p:pic>
      <p:pic>
        <p:nvPicPr>
          <p:cNvPr id="9" name="Picture 8" descr="MIN_Reslice of resinrich_SS_SingularRenyi_225_x_102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8449" y="2454302"/>
            <a:ext cx="1417320" cy="1417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0" y="22098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0200" y="38100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70351" y="3902103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ReceiverComparison-ResinRichFO_NotHandOptimized-Surpri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200" y="2213918"/>
            <a:ext cx="5044313" cy="3426860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4648200"/>
            <a:ext cx="35814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independently on RF Segments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b="1" baseline="0" dirty="0" smtClean="0">
                <a:latin typeface="Times New Roman" pitchFamily="18" charset="0"/>
                <a:cs typeface="Times New Roman" pitchFamily="18" charset="0"/>
              </a:rPr>
              <a:t>No Gates 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Different Entropies</a:t>
            </a:r>
            <a:endParaRPr lang="en-US" dirty="0"/>
          </a:p>
        </p:txBody>
      </p:sp>
      <p:pic>
        <p:nvPicPr>
          <p:cNvPr id="4" name="Picture 3" descr="ResinRichAllEntropySummarySlidewRoad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057400"/>
            <a:ext cx="8045967" cy="29435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1200" y="1828800"/>
            <a:ext cx="31242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Joint Entropy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VG_Resliceofresinrich_SS_LogSumOfSquares_225_x_102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3769" y="4220886"/>
            <a:ext cx="1417320" cy="1417320"/>
          </a:xfrm>
          <a:prstGeom prst="rect">
            <a:avLst/>
          </a:prstGeom>
        </p:spPr>
      </p:pic>
      <p:pic>
        <p:nvPicPr>
          <p:cNvPr id="8" name="Picture 7" descr="MIN_Resliceofresinrich_SS_H_f_g_Extrinsic_225_x_102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227443"/>
            <a:ext cx="1417320" cy="1417320"/>
          </a:xfrm>
          <a:prstGeom prst="rect">
            <a:avLst/>
          </a:prstGeom>
        </p:spPr>
      </p:pic>
      <p:pic>
        <p:nvPicPr>
          <p:cNvPr id="9" name="Picture 8" descr="MIN_Reslice of resinrich_SS_SingularRenyi_225_x_102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8449" y="2454302"/>
            <a:ext cx="1417320" cy="1417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0" y="22098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0200" y="38100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70351" y="3902103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uniform_partition_of_xy_plan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1524000"/>
            <a:ext cx="8229600" cy="477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Joint Entropy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JointEntropyIntro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295400"/>
            <a:ext cx="4343400" cy="52436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95800" y="1478990"/>
            <a:ext cx="4648200" cy="3878843"/>
            <a:chOff x="4495800" y="1478990"/>
            <a:chExt cx="4648200" cy="3878843"/>
          </a:xfrm>
        </p:grpSpPr>
        <p:pic>
          <p:nvPicPr>
            <p:cNvPr id="13" name="Picture 12" descr="uniform_partition_of_xy_plan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5800" y="1478990"/>
              <a:ext cx="4648200" cy="387884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236195" y="4470088"/>
              <a:ext cx="171834" cy="1665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73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Joint Entropy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VG_Resliceofresinrich_SS_LogSumOfSquares_225_x_102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3769" y="4220886"/>
            <a:ext cx="1417320" cy="1417320"/>
          </a:xfrm>
          <a:prstGeom prst="rect">
            <a:avLst/>
          </a:prstGeom>
        </p:spPr>
      </p:pic>
      <p:pic>
        <p:nvPicPr>
          <p:cNvPr id="8" name="Picture 7" descr="MIN_Resliceofresinrich_SS_H_f_g_Extrinsic_225_x_102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227443"/>
            <a:ext cx="1417320" cy="1417320"/>
          </a:xfrm>
          <a:prstGeom prst="rect">
            <a:avLst/>
          </a:prstGeom>
        </p:spPr>
      </p:pic>
      <p:pic>
        <p:nvPicPr>
          <p:cNvPr id="9" name="Picture 8" descr="MIN_Reslice of resinrich_SS_SingularRenyi_225_x_102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8449" y="2454302"/>
            <a:ext cx="1417320" cy="1417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0" y="22098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0200" y="38100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70351" y="3902103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uniform_partition_of_xy_plan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990601"/>
            <a:ext cx="4332625" cy="387198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1447800"/>
            <a:ext cx="4648200" cy="3878843"/>
            <a:chOff x="4495800" y="1478990"/>
            <a:chExt cx="4648200" cy="3878843"/>
          </a:xfrm>
        </p:grpSpPr>
        <p:pic>
          <p:nvPicPr>
            <p:cNvPr id="19" name="Picture 18" descr="uniform_partition_of_xy_plan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5800" y="1478990"/>
              <a:ext cx="4648200" cy="387884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236195" y="4470088"/>
              <a:ext cx="171834" cy="1665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CoursegrainedJointEntropyEquati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33600" y="5715000"/>
            <a:ext cx="4610871" cy="98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7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Joint Entropy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VG_Resliceofresinrich_SS_LogSumOfSquares_225_x_102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3769" y="4220886"/>
            <a:ext cx="1417320" cy="1417320"/>
          </a:xfrm>
          <a:prstGeom prst="rect">
            <a:avLst/>
          </a:prstGeom>
        </p:spPr>
      </p:pic>
      <p:pic>
        <p:nvPicPr>
          <p:cNvPr id="8" name="Picture 7" descr="MIN_Resliceofresinrich_SS_H_f_g_Extrinsic_225_x_102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227443"/>
            <a:ext cx="1417320" cy="1417320"/>
          </a:xfrm>
          <a:prstGeom prst="rect">
            <a:avLst/>
          </a:prstGeom>
        </p:spPr>
      </p:pic>
      <p:pic>
        <p:nvPicPr>
          <p:cNvPr id="9" name="Picture 8" descr="MIN_Reslice of resinrich_SS_SingularRenyi_225_x_102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8449" y="2454302"/>
            <a:ext cx="1417320" cy="14173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0" y="22098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0200" y="3810000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70351" y="3902103"/>
            <a:ext cx="1515386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Varepsilon_Times_Varepsilon_Into_Varepsilon_s_Times_Varepsilon_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047" y="1725154"/>
            <a:ext cx="8657905" cy="205199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ctangle 2"/>
          <p:cNvSpPr/>
          <p:nvPr/>
        </p:nvSpPr>
        <p:spPr>
          <a:xfrm>
            <a:off x="152400" y="1600200"/>
            <a:ext cx="8748552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actingSystems0.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9299" y="1453487"/>
            <a:ext cx="5861316" cy="53263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1676400"/>
            <a:ext cx="419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Different pictures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1"/>
            <a:ext cx="7620000" cy="152399"/>
          </a:xfrm>
        </p:spPr>
        <p:txBody>
          <a:bodyPr>
            <a:normAutofit fontScale="25000" lnSpcReduction="20000"/>
          </a:bodyPr>
          <a:lstStyle/>
          <a:p>
            <a:pPr lvl="1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ResinRichAllEntropySummarySlidewRoad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352800"/>
            <a:ext cx="8045967" cy="29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Therapy Monitoring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52400" y="1752600"/>
            <a:ext cx="37338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Medical Diagnosis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is more sensitive to therapeutic effects than conventional techniques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2895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Effect of Steroid Treatment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MDx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Mice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Kirk-VolumeAndNegativeEntropyI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429000"/>
            <a:ext cx="7543800" cy="30520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3400" y="3276600"/>
            <a:ext cx="43434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029200" y="1752600"/>
            <a:ext cx="35814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Note: 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independently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on RF Segments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tabLst/>
            </a:pP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400" baseline="0" dirty="0" smtClean="0">
                <a:latin typeface="Times New Roman" pitchFamily="18" charset="0"/>
                <a:cs typeface="Times New Roman" pitchFamily="18" charset="0"/>
              </a:rPr>
              <a:t> Gates 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5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Therapy Monitoring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52400" y="1752600"/>
            <a:ext cx="37338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Medical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Diagnosis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is more sensitive to therapeutic effects than conventional techniques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2895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Effect of Steroid Treatment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MDx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Mice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Kirk-VolumeAndNegativeEntropyI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429000"/>
            <a:ext cx="7543800" cy="3052047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029200" y="1752600"/>
            <a:ext cx="35814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Note: 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independently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on RF Segments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tabLst/>
            </a:pP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400" baseline="0" dirty="0" smtClean="0">
                <a:latin typeface="Times New Roman" pitchFamily="18" charset="0"/>
                <a:cs typeface="Times New Roman" pitchFamily="18" charset="0"/>
              </a:rPr>
              <a:t> Gates 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11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Tissue Characterization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04800" y="2057400"/>
            <a:ext cx="37338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Medical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Diagnosis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is more sensitive to therapeutic effects than conventional techniques</a:t>
            </a:r>
          </a:p>
        </p:txBody>
      </p:sp>
      <p:pic>
        <p:nvPicPr>
          <p:cNvPr id="6" name="Picture 5" descr="HumanDM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581400"/>
            <a:ext cx="8610600" cy="2748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3505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Diagnosis of DMD in Humans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3886200"/>
            <a:ext cx="43434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029200" y="1981200"/>
            <a:ext cx="35814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Note: 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independently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on RF Segments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tabLst/>
            </a:pP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400" baseline="0" dirty="0" smtClean="0">
                <a:latin typeface="Times New Roman" pitchFamily="18" charset="0"/>
                <a:cs typeface="Times New Roman" pitchFamily="18" charset="0"/>
              </a:rPr>
              <a:t> Gates 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0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Tissue Characterization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04800" y="2057400"/>
            <a:ext cx="37338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Medical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Diagnosis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is more sensitive to therapeutic effects than conventional techniques</a:t>
            </a:r>
          </a:p>
        </p:txBody>
      </p:sp>
      <p:pic>
        <p:nvPicPr>
          <p:cNvPr id="6" name="Picture 5" descr="HumanDM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581400"/>
            <a:ext cx="8610600" cy="2748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3505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Diagnosis of DMD in Humans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029200" y="1981200"/>
            <a:ext cx="35814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Note: 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All Processing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is done 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independently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on RF Segments</a:t>
            </a: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tabLst/>
            </a:pP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400" baseline="0" dirty="0" smtClean="0">
                <a:latin typeface="Times New Roman" pitchFamily="18" charset="0"/>
                <a:cs typeface="Times New Roman" pitchFamily="18" charset="0"/>
              </a:rPr>
              <a:t> Gates 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Spatial Information is used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89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All Detection is Based on Waves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524000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Developed a suite of algorithms that work in the Medical domain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systems are characterized by high signal loss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Attenuating materials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 planar interfaces scatter waves away from the sensor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Must compensate for motion during acquisition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0" y="1295400"/>
            <a:ext cx="2527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Medical Scanners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Ultrasound, PET, SPECT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ultrasound-in-pregnanc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1905000"/>
            <a:ext cx="2362200" cy="1889760"/>
          </a:xfrm>
          <a:prstGeom prst="rect">
            <a:avLst/>
          </a:prstGeom>
        </p:spPr>
      </p:pic>
      <p:pic>
        <p:nvPicPr>
          <p:cNvPr id="19" name="Picture 18" descr="1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057400"/>
            <a:ext cx="1676400" cy="1341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41148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have developed fully automatic algorithms that meet these challenges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Robust in the presence of noise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Fast enough to operate on multi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GigaByte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data sets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Automatically segment data sets into segments of different relative importance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Produce quantitative performance metrics to aid medical treatment process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Superior to conventional techniques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These are general enough to be applicable in other problem domains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2133600"/>
            <a:ext cx="4114800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400" y="4114800"/>
            <a:ext cx="7772400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All Detection is Based on Waves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524000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Developed a suite of algorithms that work in the Medical domain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systems are characterized by high signal loss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Attenuating materials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 planar interfaces scatter waves away from the sensor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Must compensate for motion during acquisition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0" y="1295400"/>
            <a:ext cx="2527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Medical Scanners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Ultrasound, PET, SPECT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ultrasound-in-pregnanc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1905000"/>
            <a:ext cx="2362200" cy="1889760"/>
          </a:xfrm>
          <a:prstGeom prst="rect">
            <a:avLst/>
          </a:prstGeom>
        </p:spPr>
      </p:pic>
      <p:pic>
        <p:nvPicPr>
          <p:cNvPr id="19" name="Picture 18" descr="1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2057400"/>
            <a:ext cx="1676400" cy="1341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41148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have developed fully automatic algorithms that meet these challenges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Robust in the presence of noise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Fast enough to operate on multi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GigaByte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data sets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Automatically segment data sets into segments of different relative importance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Produce quantitative performance metrics to aid medical treatment process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Superior to conventional techniques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These are general enough to be applicable in other problem domains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4114800"/>
            <a:ext cx="7772400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All Detection is Based on Waves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524000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Developed a suite of algorithms that work in the Medical domain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systems are characterized by high signal loss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Attenuating materials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 planar interfaces scatter waves away from the sensor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Must compensate for motion during acquisition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0" y="1295400"/>
            <a:ext cx="2527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Medical Scanners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Ultrasound, PET, SPECT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ultrasound-in-pregnanc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1905000"/>
            <a:ext cx="2362200" cy="1889760"/>
          </a:xfrm>
          <a:prstGeom prst="rect">
            <a:avLst/>
          </a:prstGeom>
        </p:spPr>
      </p:pic>
      <p:pic>
        <p:nvPicPr>
          <p:cNvPr id="19" name="Picture 18" descr="1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057400"/>
            <a:ext cx="1676400" cy="1341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4114800"/>
            <a:ext cx="777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have developed fully automatic algorithms that meet these challenges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Robust in the presence of noise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Fast enough to operate on multi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GigaByte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data sets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Automatically segment data into subsets of different relative importance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Produce quantitative performance metrics to aid medical treatment process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Typically more sensitive than energy-based techniques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These are general enough to be applicable in other problem domains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5791200"/>
            <a:ext cx="7772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All Detection is Based on Waves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524000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Developed a suite of algorithms that work in the Medical domain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systems are characterized by high signal loss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Attenuating materials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 planar interfaces scatter waves away from the sensor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Must compensate for motion during acquisition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00" y="41148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have developed fully automatic algorithms that meet these challenges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Robust in the presence of noise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Fast enough to operate on multi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GigaByte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data sets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Automatically segment data into subsets of different relative importance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Produce quantitative performance metrics to aid medical treatment process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Typically more sensitive than energy-based techniques. i.e., noise-normalized or confidence values are greater if entropy analysis is used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These are general enough to be applicable in other problem domains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6114198"/>
            <a:ext cx="7772400" cy="668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7801" y="1371600"/>
            <a:ext cx="11430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8801" y="3352800"/>
            <a:ext cx="30479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4041656" y="2192565"/>
            <a:ext cx="1859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Noise-Normalized</a:t>
            </a:r>
          </a:p>
          <a:p>
            <a:pPr algn="ctr"/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638801" y="38100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543800" y="1371600"/>
            <a:ext cx="11430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924800" y="1600200"/>
            <a:ext cx="3048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6315111" y="2192565"/>
            <a:ext cx="1912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Noise- Normalized</a:t>
            </a:r>
          </a:p>
          <a:p>
            <a:pPr algn="ctr"/>
            <a:r>
              <a:rPr lang="en-US" dirty="0" smtClean="0"/>
              <a:t>Entropy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11884" y="38100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All Detection is Based on Waves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524000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Developed a suite of algorithms that work in the Medical domain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systems are characterized by high signal loss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Attenuating materials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 planar interfaces scatter waves away from the sensor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Must compensate for motion during acquisition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0" y="1295400"/>
            <a:ext cx="2527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Medical Scanners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Ultrasound, PET, SPECT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ultrasound-in-pregnanc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1905000"/>
            <a:ext cx="2362200" cy="1889760"/>
          </a:xfrm>
          <a:prstGeom prst="rect">
            <a:avLst/>
          </a:prstGeom>
        </p:spPr>
      </p:pic>
      <p:pic>
        <p:nvPicPr>
          <p:cNvPr id="19" name="Picture 18" descr="1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057400"/>
            <a:ext cx="1676400" cy="1341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4114800"/>
            <a:ext cx="777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have developed fully automatic algorithms that meet these challenges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Robust in the presence of noise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Fast enough to operate on multi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GigaByte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data sets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Automatically segment data into subsets of different relative importance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Produce quantitative performance metrics to aid medical treatment process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Typically more sensitive than energy-based techniques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These are general enough to be applicable in other problem domains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6096000"/>
            <a:ext cx="7772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actingSystems0.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1342" y="1447800"/>
            <a:ext cx="5861316" cy="53263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676400"/>
            <a:ext cx="41148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Detection is Based on Waves</a:t>
            </a:r>
            <a:endParaRPr lang="en-US" dirty="0"/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724400"/>
            <a:ext cx="2790825" cy="1638300"/>
          </a:xfrm>
          <a:prstGeom prst="rect">
            <a:avLst/>
          </a:prstGeom>
        </p:spPr>
      </p:pic>
      <p:pic>
        <p:nvPicPr>
          <p:cNvPr id="8" name="Picture 7" descr="py_img_he_system_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447800"/>
            <a:ext cx="1447800" cy="2070354"/>
          </a:xfrm>
          <a:prstGeom prst="rect">
            <a:avLst/>
          </a:prstGeom>
        </p:spPr>
      </p:pic>
      <p:pic>
        <p:nvPicPr>
          <p:cNvPr id="11" name="Picture 10" descr="382528143_7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4191000"/>
            <a:ext cx="3581400" cy="2189131"/>
          </a:xfrm>
          <a:prstGeom prst="rect">
            <a:avLst/>
          </a:prstGeom>
        </p:spPr>
      </p:pic>
      <p:pic>
        <p:nvPicPr>
          <p:cNvPr id="9" name="Picture 8" descr="1_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4648200"/>
            <a:ext cx="914400" cy="8717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90800" y="1752600"/>
            <a:ext cx="2330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Optical Systems</a:t>
            </a:r>
            <a:r>
              <a:rPr lang="en-US" dirty="0" smtClean="0"/>
              <a:t>:</a:t>
            </a:r>
          </a:p>
          <a:p>
            <a:r>
              <a:rPr lang="en-US" dirty="0" smtClean="0"/>
              <a:t>Cameras, microscopes,</a:t>
            </a:r>
          </a:p>
          <a:p>
            <a:r>
              <a:rPr lang="en-US" dirty="0" smtClean="0"/>
              <a:t>telescopes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3733800"/>
            <a:ext cx="1761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Radar Systems</a:t>
            </a:r>
            <a:r>
              <a:rPr lang="en-US" dirty="0" smtClean="0"/>
              <a:t>:</a:t>
            </a:r>
          </a:p>
          <a:p>
            <a:r>
              <a:rPr lang="en-US" dirty="0" smtClean="0"/>
              <a:t>Air flight control,</a:t>
            </a:r>
          </a:p>
          <a:p>
            <a:r>
              <a:rPr lang="en-US" dirty="0" smtClean="0"/>
              <a:t>Remote sensing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00600" y="3733800"/>
            <a:ext cx="272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Security Systems and NDT</a:t>
            </a:r>
            <a:r>
              <a:rPr lang="en-US" dirty="0" smtClean="0"/>
              <a:t>:</a:t>
            </a:r>
          </a:p>
          <a:p>
            <a:r>
              <a:rPr lang="en-US" dirty="0" smtClean="0"/>
              <a:t>Airport scanners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1371600"/>
            <a:ext cx="2336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Medical Scanners</a:t>
            </a:r>
            <a:r>
              <a:rPr lang="en-US" dirty="0" smtClean="0"/>
              <a:t>:</a:t>
            </a:r>
          </a:p>
          <a:p>
            <a:r>
              <a:rPr lang="en-US" dirty="0" smtClean="0"/>
              <a:t>Ultrasound, PET, SPECT</a:t>
            </a:r>
            <a:endParaRPr lang="en-US" dirty="0"/>
          </a:p>
        </p:txBody>
      </p:sp>
      <p:pic>
        <p:nvPicPr>
          <p:cNvPr id="16" name="Picture 15" descr="ultrasound-in-pregnanc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53200" y="1905000"/>
            <a:ext cx="2362200" cy="1889760"/>
          </a:xfrm>
          <a:prstGeom prst="rect">
            <a:avLst/>
          </a:prstGeom>
        </p:spPr>
      </p:pic>
      <p:pic>
        <p:nvPicPr>
          <p:cNvPr id="19" name="Picture 18" descr="10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9200" y="2057400"/>
            <a:ext cx="1676400" cy="1341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Microwave Threat Detection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3200400"/>
            <a:ext cx="38100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Security Scanning and Threat Detection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hidden security threats 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 are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invisible to conventional scans</a:t>
            </a:r>
          </a:p>
        </p:txBody>
      </p:sp>
      <p:pic>
        <p:nvPicPr>
          <p:cNvPr id="7" name="Picture 6" descr="DefenseApplicationII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1828800"/>
            <a:ext cx="4517145" cy="39159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4800" y="2514600"/>
            <a:ext cx="22098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7200" y="2667000"/>
            <a:ext cx="2971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06874" y="2823058"/>
            <a:ext cx="736397" cy="186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3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Microwave Threat Detection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3200400"/>
            <a:ext cx="38100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Security Scanning and Threat Detection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hidden security threats 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 are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invisible to conventional scans</a:t>
            </a:r>
          </a:p>
        </p:txBody>
      </p:sp>
      <p:pic>
        <p:nvPicPr>
          <p:cNvPr id="7" name="Picture 6" descr="DefenseApplicationII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1828800"/>
            <a:ext cx="4517145" cy="39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3200400"/>
            <a:ext cx="38100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Security Scanning and Threat Detection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hidden security threats 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 are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invisible to conventional scans</a:t>
            </a:r>
          </a:p>
        </p:txBody>
      </p:sp>
      <p:pic>
        <p:nvPicPr>
          <p:cNvPr id="5" name="Picture 4" descr="DefenseApplicationIII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1828800"/>
            <a:ext cx="4517145" cy="391592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Microwave Threat Detection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7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3200400"/>
            <a:ext cx="38100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Security Scanning and Threat Detection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hidden security threats 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 are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invisible to conventional scans</a:t>
            </a:r>
          </a:p>
        </p:txBody>
      </p:sp>
      <p:pic>
        <p:nvPicPr>
          <p:cNvPr id="7" name="Picture 6" descr="DefenseApplicationII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1828800"/>
            <a:ext cx="4517145" cy="391592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Microwave Threat Detection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0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fenseApplicationIII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1828800"/>
            <a:ext cx="4517145" cy="3915926"/>
          </a:xfrm>
          <a:prstGeom prst="rect">
            <a:avLst/>
          </a:prstGeom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3200400"/>
            <a:ext cx="3810000" cy="1219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Security Scanning and Threat Detection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 Entropy detects hidden security threats 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 are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invisible to conventional scans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Microwave Threat Detection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4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 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Acoustic Firearm Classification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64687"/>
            <a:ext cx="2667000" cy="47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209550"/>
            <a:ext cx="9525000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7184" y="536718"/>
            <a:ext cx="6198016" cy="46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3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-73689"/>
            <a:ext cx="6629399" cy="69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3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actingSystems0.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9299" y="1453487"/>
            <a:ext cx="5861316" cy="53263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1676400"/>
            <a:ext cx="4267200" cy="521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6200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2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ccarthy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2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Summary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1"/>
            <a:ext cx="8001000" cy="289559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Entropy imaging can detect objects that are not visible in energy-based images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NDT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Medical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Threat detection, Security systems</a:t>
            </a:r>
          </a:p>
          <a:p>
            <a:pPr lvl="1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ResinRichAllEntropySummarySlidewRoad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352800"/>
            <a:ext cx="8045967" cy="29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Future Work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Joint Entropy with multiple references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Optimum reference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Applications to other data sources and types of problems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4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References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Autofit/>
          </a:bodyPr>
          <a:lstStyle/>
          <a:p>
            <a:pPr>
              <a:buAutoNum type="arabicPeriod"/>
            </a:pPr>
            <a:r>
              <a:rPr lang="en-US" sz="1800" i="1" dirty="0" smtClean="0"/>
              <a:t>Entropy </a:t>
            </a:r>
            <a:r>
              <a:rPr lang="en-US" sz="1800" i="1" dirty="0"/>
              <a:t>vs. Energy Waveform Processing: A Comparison Based on the Heat Equation</a:t>
            </a:r>
            <a:r>
              <a:rPr lang="en-US" sz="1800" dirty="0"/>
              <a:t>, M.S</a:t>
            </a:r>
            <a:r>
              <a:rPr lang="en-US" sz="1800" dirty="0" smtClean="0"/>
              <a:t>. Hughes</a:t>
            </a:r>
            <a:r>
              <a:rPr lang="en-US" sz="1800" dirty="0"/>
              <a:t>, J.E. McCarthy, P. </a:t>
            </a:r>
            <a:r>
              <a:rPr lang="en-US" sz="1800" dirty="0" err="1"/>
              <a:t>Bruillard</a:t>
            </a:r>
            <a:r>
              <a:rPr lang="en-US" sz="1800" dirty="0"/>
              <a:t>, J.N. Marsh, </a:t>
            </a:r>
            <a:r>
              <a:rPr lang="en-US" sz="1800" dirty="0" smtClean="0"/>
              <a:t> </a:t>
            </a:r>
            <a:r>
              <a:rPr lang="en-US" sz="1800" dirty="0"/>
              <a:t>S.A. Wickline, Entropy, 17 [</a:t>
            </a:r>
            <a:r>
              <a:rPr lang="en-US" sz="1800" dirty="0" smtClean="0"/>
              <a:t>2015] 3518-3551</a:t>
            </a:r>
          </a:p>
          <a:p>
            <a:pPr>
              <a:buAutoNum type="arabicPeriod"/>
            </a:pPr>
            <a:endParaRPr lang="en-US" sz="1800" dirty="0"/>
          </a:p>
          <a:p>
            <a:pPr marL="234950" indent="-234950">
              <a:buNone/>
            </a:pPr>
            <a:r>
              <a:rPr lang="en-US" sz="1800" dirty="0" smtClean="0"/>
              <a:t>2</a:t>
            </a:r>
            <a:r>
              <a:rPr lang="en-US" sz="1800" i="1" dirty="0" smtClean="0"/>
              <a:t>. Joint-Entropy </a:t>
            </a:r>
            <a:r>
              <a:rPr lang="en-US" sz="1800" i="1" dirty="0"/>
              <a:t>of Continuously Diﬀerentiable Ultrasonic </a:t>
            </a:r>
            <a:r>
              <a:rPr lang="en-US" sz="1800" i="1" dirty="0" smtClean="0"/>
              <a:t>Waveforms,</a:t>
            </a:r>
            <a:r>
              <a:rPr lang="en-US" sz="1800" dirty="0" smtClean="0"/>
              <a:t> </a:t>
            </a:r>
            <a:r>
              <a:rPr lang="en-US" sz="1800" dirty="0"/>
              <a:t>M.S. </a:t>
            </a:r>
            <a:r>
              <a:rPr lang="en-US" sz="1800" dirty="0" smtClean="0"/>
              <a:t>Hughes, J.E</a:t>
            </a:r>
            <a:r>
              <a:rPr lang="en-US" sz="1800" dirty="0"/>
              <a:t>. McCarthy, J.N. Marsh, </a:t>
            </a:r>
            <a:r>
              <a:rPr lang="en-US" sz="1800" dirty="0" smtClean="0"/>
              <a:t> </a:t>
            </a:r>
            <a:r>
              <a:rPr lang="en-US" sz="1800" dirty="0"/>
              <a:t>S.A. Wickline, </a:t>
            </a:r>
            <a:r>
              <a:rPr lang="en-US" sz="1800" dirty="0" smtClean="0"/>
              <a:t>J. </a:t>
            </a:r>
            <a:r>
              <a:rPr lang="en-US" sz="1800" dirty="0"/>
              <a:t>Acoustical Society </a:t>
            </a:r>
            <a:r>
              <a:rPr lang="en-US" sz="1800" dirty="0" smtClean="0"/>
              <a:t>of America</a:t>
            </a:r>
            <a:r>
              <a:rPr lang="en-US" sz="1800" dirty="0"/>
              <a:t>, 133 (1) [2013] </a:t>
            </a:r>
            <a:r>
              <a:rPr lang="en-US" sz="1800" dirty="0" smtClean="0"/>
              <a:t>283-300</a:t>
            </a:r>
          </a:p>
          <a:p>
            <a:pPr marL="234950" indent="-234950">
              <a:buNone/>
            </a:pPr>
            <a:endParaRPr lang="en-US" sz="1800" dirty="0"/>
          </a:p>
          <a:p>
            <a:pPr marL="234950" indent="-234950">
              <a:buNone/>
            </a:pPr>
            <a:r>
              <a:rPr lang="en-US" sz="1800" dirty="0" smtClean="0"/>
              <a:t>3. </a:t>
            </a:r>
            <a:r>
              <a:rPr lang="en-US" sz="1800" i="1" dirty="0" smtClean="0"/>
              <a:t>Improved </a:t>
            </a:r>
            <a:r>
              <a:rPr lang="en-US" sz="1800" i="1" dirty="0"/>
              <a:t>Signal Processing to Detect Cancer by Ultrasonic Molecular Imaging of </a:t>
            </a:r>
            <a:r>
              <a:rPr lang="en-US" sz="1800" i="1" dirty="0" smtClean="0"/>
              <a:t>Targeted Nanoparticles</a:t>
            </a:r>
            <a:r>
              <a:rPr lang="en-US" sz="1800" dirty="0" smtClean="0"/>
              <a:t>, </a:t>
            </a:r>
            <a:r>
              <a:rPr lang="en-US" sz="1800" dirty="0"/>
              <a:t>M.S. Hughes, J. Marsh, J.E. McCarthy, M.V. </a:t>
            </a:r>
            <a:r>
              <a:rPr lang="en-US" sz="1800" dirty="0" err="1"/>
              <a:t>Wickerhauser</a:t>
            </a:r>
            <a:r>
              <a:rPr lang="en-US" sz="1800" dirty="0"/>
              <a:t>, B. </a:t>
            </a:r>
            <a:r>
              <a:rPr lang="en-US" sz="1800" dirty="0" err="1"/>
              <a:t>Maurizi</a:t>
            </a:r>
            <a:r>
              <a:rPr lang="en-US" sz="1800" dirty="0"/>
              <a:t>, </a:t>
            </a:r>
            <a:r>
              <a:rPr lang="en-US" sz="1800" dirty="0" smtClean="0"/>
              <a:t>K. Wallace</a:t>
            </a:r>
            <a:r>
              <a:rPr lang="en-US" sz="1800" dirty="0"/>
              <a:t>, G. Lanza, </a:t>
            </a:r>
            <a:r>
              <a:rPr lang="en-US" sz="1800" dirty="0" smtClean="0"/>
              <a:t> </a:t>
            </a:r>
            <a:r>
              <a:rPr lang="en-US" sz="1800" dirty="0"/>
              <a:t>S.A. Wickline, </a:t>
            </a:r>
            <a:r>
              <a:rPr lang="en-US" sz="1800" dirty="0" smtClean="0"/>
              <a:t>J. </a:t>
            </a:r>
            <a:r>
              <a:rPr lang="en-US" sz="1800" dirty="0"/>
              <a:t>Acoustical Society of America, 129(6</a:t>
            </a:r>
            <a:r>
              <a:rPr lang="en-US" sz="1800" dirty="0" smtClean="0"/>
              <a:t>)[</a:t>
            </a:r>
            <a:r>
              <a:rPr lang="en-US" sz="1800" dirty="0"/>
              <a:t>2011] </a:t>
            </a:r>
            <a:r>
              <a:rPr lang="en-US" sz="1800" dirty="0" smtClean="0"/>
              <a:t>3756-3767</a:t>
            </a:r>
          </a:p>
          <a:p>
            <a:pPr marL="234950" indent="-234950">
              <a:buNone/>
            </a:pPr>
            <a:endParaRPr lang="en-US" sz="1800" dirty="0"/>
          </a:p>
          <a:p>
            <a:pPr marL="234950" indent="-234950">
              <a:buNone/>
            </a:pPr>
            <a:r>
              <a:rPr lang="en-US" sz="1800" dirty="0"/>
              <a:t> </a:t>
            </a:r>
            <a:r>
              <a:rPr lang="en-US" sz="1800" dirty="0" smtClean="0"/>
              <a:t>4. </a:t>
            </a:r>
            <a:r>
              <a:rPr lang="en-US" sz="1800" i="1" dirty="0" smtClean="0"/>
              <a:t>Real-time </a:t>
            </a:r>
            <a:r>
              <a:rPr lang="en-US" sz="1800" i="1" dirty="0"/>
              <a:t>calculation of a limiting form of the </a:t>
            </a:r>
            <a:r>
              <a:rPr lang="en-US" sz="1800" i="1" dirty="0" err="1"/>
              <a:t>Renyi</a:t>
            </a:r>
            <a:r>
              <a:rPr lang="en-US" sz="1800" i="1" dirty="0"/>
              <a:t> entropy applied to detection of subtle</a:t>
            </a:r>
          </a:p>
          <a:p>
            <a:pPr marL="234950" indent="-234950">
              <a:buNone/>
            </a:pPr>
            <a:r>
              <a:rPr lang="en-US" sz="1800" i="1" dirty="0"/>
              <a:t>changes in scattering </a:t>
            </a:r>
            <a:r>
              <a:rPr lang="en-US" sz="1800" i="1" dirty="0" smtClean="0"/>
              <a:t>architecture, </a:t>
            </a:r>
            <a:r>
              <a:rPr lang="en-US" sz="1800" dirty="0"/>
              <a:t>M.S. Hughes, J.E. McCarthy, M. V. </a:t>
            </a:r>
            <a:r>
              <a:rPr lang="en-US" sz="1800" dirty="0" err="1"/>
              <a:t>Wickerhauser</a:t>
            </a:r>
            <a:r>
              <a:rPr lang="en-US" sz="1800" dirty="0"/>
              <a:t>, J.N.</a:t>
            </a:r>
          </a:p>
          <a:p>
            <a:pPr marL="234950" indent="-234950">
              <a:buNone/>
            </a:pPr>
            <a:r>
              <a:rPr lang="en-US" sz="1800" dirty="0"/>
              <a:t>Marsh, J.M. </a:t>
            </a:r>
            <a:r>
              <a:rPr lang="en-US" sz="1800" dirty="0" err="1"/>
              <a:t>Arbeit</a:t>
            </a:r>
            <a:r>
              <a:rPr lang="en-US" sz="1800" dirty="0"/>
              <a:t>, R.W. </a:t>
            </a:r>
            <a:r>
              <a:rPr lang="en-US" sz="1800" dirty="0" err="1"/>
              <a:t>Fuhrhop</a:t>
            </a:r>
            <a:r>
              <a:rPr lang="en-US" sz="1800" dirty="0"/>
              <a:t>, K.D. Wallace, T. Thomas, J. Smith, K. </a:t>
            </a:r>
            <a:r>
              <a:rPr lang="en-US" sz="1800" dirty="0" err="1"/>
              <a:t>Agyem</a:t>
            </a:r>
            <a:r>
              <a:rPr lang="en-US" sz="1800" dirty="0"/>
              <a:t>, G.M.</a:t>
            </a:r>
          </a:p>
          <a:p>
            <a:pPr marL="234950" indent="-234950">
              <a:buNone/>
            </a:pPr>
            <a:r>
              <a:rPr lang="en-US" sz="1800" dirty="0"/>
              <a:t>Lanza, </a:t>
            </a:r>
            <a:r>
              <a:rPr lang="en-US" sz="1800" dirty="0" smtClean="0"/>
              <a:t> </a:t>
            </a:r>
            <a:r>
              <a:rPr lang="en-US" sz="1800" dirty="0"/>
              <a:t>S.A. Wickline, </a:t>
            </a:r>
            <a:r>
              <a:rPr lang="en-US" sz="1800" dirty="0" smtClean="0"/>
              <a:t>J. </a:t>
            </a:r>
            <a:r>
              <a:rPr lang="en-US" sz="1800" dirty="0"/>
              <a:t>Acoustical Society of America, Vol. 126, [</a:t>
            </a:r>
            <a:r>
              <a:rPr lang="en-US" sz="1800" dirty="0" smtClean="0"/>
              <a:t>2009</a:t>
            </a:r>
            <a:r>
              <a:rPr lang="en-US" sz="1800" smtClean="0"/>
              <a:t>] 2350-2358</a:t>
            </a:r>
          </a:p>
          <a:p>
            <a:pPr marL="234950" indent="-234950">
              <a:buNone/>
            </a:pPr>
            <a:endParaRPr lang="en-US" sz="1800" dirty="0"/>
          </a:p>
          <a:p>
            <a:pPr marL="234950" indent="-234950">
              <a:buNone/>
            </a:pPr>
            <a:r>
              <a:rPr lang="en-US" sz="1800" dirty="0" smtClean="0"/>
              <a:t>5</a:t>
            </a:r>
            <a:r>
              <a:rPr lang="en-US" sz="1800" i="1" dirty="0" smtClean="0"/>
              <a:t>. Properties </a:t>
            </a:r>
            <a:r>
              <a:rPr lang="en-US" sz="1800" i="1" dirty="0"/>
              <a:t>of an Entropy-based Signal Receiver with an Application to Ultrasonic Molecular</a:t>
            </a:r>
          </a:p>
          <a:p>
            <a:pPr marL="234950" indent="-234950">
              <a:buNone/>
            </a:pPr>
            <a:r>
              <a:rPr lang="en-US" sz="1800" i="1" dirty="0" smtClean="0"/>
              <a:t>Imaging,</a:t>
            </a:r>
            <a:r>
              <a:rPr lang="en-US" sz="1800" dirty="0" smtClean="0"/>
              <a:t> </a:t>
            </a:r>
            <a:r>
              <a:rPr lang="en-US" sz="1800" dirty="0"/>
              <a:t>M. S. Hughes, J. E. McCarthy, J. N. Marsh, J. M. </a:t>
            </a:r>
            <a:r>
              <a:rPr lang="en-US" sz="1800" dirty="0" err="1"/>
              <a:t>Arbeit</a:t>
            </a:r>
            <a:r>
              <a:rPr lang="en-US" sz="1800" dirty="0"/>
              <a:t>, R. G. Neumann, R. W.</a:t>
            </a:r>
          </a:p>
          <a:p>
            <a:pPr marL="234950" indent="-234950">
              <a:buNone/>
            </a:pPr>
            <a:r>
              <a:rPr lang="en-US" sz="1800" dirty="0" err="1"/>
              <a:t>Fuhrhop</a:t>
            </a:r>
            <a:r>
              <a:rPr lang="en-US" sz="1800" dirty="0"/>
              <a:t>, K. D. Wallace, D. R. </a:t>
            </a:r>
            <a:r>
              <a:rPr lang="en-US" sz="1800" dirty="0" err="1"/>
              <a:t>Znidersic</a:t>
            </a:r>
            <a:r>
              <a:rPr lang="en-US" sz="1800" dirty="0"/>
              <a:t>, B. N. </a:t>
            </a:r>
            <a:r>
              <a:rPr lang="en-US" sz="1800" dirty="0" err="1"/>
              <a:t>Maurizi</a:t>
            </a:r>
            <a:r>
              <a:rPr lang="en-US" sz="1800" dirty="0"/>
              <a:t>, S. L. Baldwin, G. M. Lanza</a:t>
            </a:r>
            <a:r>
              <a:rPr lang="en-US" sz="1800" dirty="0" smtClean="0"/>
              <a:t>, </a:t>
            </a:r>
            <a:r>
              <a:rPr lang="en-US" sz="1800" dirty="0"/>
              <a:t>S.</a:t>
            </a:r>
          </a:p>
          <a:p>
            <a:pPr marL="234950" indent="-234950">
              <a:buNone/>
            </a:pPr>
            <a:r>
              <a:rPr lang="en-US" sz="1800" dirty="0"/>
              <a:t>A. Wickline, </a:t>
            </a:r>
            <a:r>
              <a:rPr lang="en-US" sz="1800" dirty="0" smtClean="0"/>
              <a:t>J.  </a:t>
            </a:r>
            <a:r>
              <a:rPr lang="en-US" sz="1800" dirty="0"/>
              <a:t>Acoustical Society of America, 121 [2007] 3542-3557</a:t>
            </a:r>
          </a:p>
        </p:txBody>
      </p:sp>
    </p:spTree>
    <p:extLst>
      <p:ext uri="{BB962C8B-B14F-4D97-AF65-F5344CB8AC3E}">
        <p14:creationId xmlns:p14="http://schemas.microsoft.com/office/powerpoint/2010/main" val="396901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4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Automated Signal Detection</a:t>
            </a:r>
            <a:endParaRPr lang="en-US" dirty="0"/>
          </a:p>
        </p:txBody>
      </p:sp>
      <p:pic>
        <p:nvPicPr>
          <p:cNvPr id="6" name="Picture 5" descr="Fig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8077200" cy="4004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01-TechniqueComparisonFigure-r1-Side-by-Side-Side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638" y="1447800"/>
            <a:ext cx="39417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Established Application of Information 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g01-TechniqueComparisonFigure-r1-Side-by-Side-Side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638" y="1517650"/>
            <a:ext cx="39417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Fig01-TechniqueComparisonFigure-r1-Side-by-Side-SideB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17650"/>
            <a:ext cx="3948113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228600" y="152400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Intrinsic Information…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actingSystems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3472" y="1447800"/>
            <a:ext cx="5861316" cy="532639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1676400"/>
            <a:ext cx="4419600" cy="445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5"/>
  <p:tag name="ORIGINALWIDTH" val="0.75"/>
  <p:tag name="OUTPUTDPI" val="1200"/>
  <p:tag name="LATEXADDIN" val="\documentclass{article}&#10;\usepackage{amsmath}&#10;\pagestyle{empty}&#10;\begin{document}&#10;&#10;$H_S \ = \ \sum_{k=1}^{N_\sigma} p_k \log (p_k)$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1.25"/>
  <p:tag name="ORIGINALWIDTH" val="1432.5"/>
  <p:tag name="OUTPUTDPI" val="1200"/>
  <p:tag name="LATEXADDIN" val="\documentclass{article}&#10;\usepackage{amsmath}&#10;\pagestyle{empty}&#10;\begin{document}&#10;&#10;$ H_S \ = \ - \sum_{k=1}^{N_\sigma} \ p_k \log(p_k) $&#10;&#10;&#10;\end{document}"/>
  <p:tag name="IGUANATEXSIZE" val="20"/>
  <p:tag name="IGUANATEXCURSOR" val="119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6.5"/>
  <p:tag name="ORIGINALWIDTH" val="3471"/>
  <p:tag name="OUTPUTDPI" val="1200"/>
  <p:tag name="LATEXADDIN" val="\documentclass{article}&#10;\usepackage{amsmath}&#10;\usepackage{latexsym}&#10;\usepackage{amssymb}&#10;\usepackage{amsthm}&#10;\pagestyle{empty}&#10;\begin{document}&#10;&#10;\begin{align}&#10;w_f(y) &amp; \ = \ {\rm Amount\ of\ time } \ f \ &#10;{\rm spends\ with\ value\ }y \\&#10;&amp; \ = \sum_{f(t_k) = y} \frac{1}{|f'(t_k)|}\\&#10;\\&#10;H_f &amp; \ = - \int w_f(y) \log [w_f(y)] dy&#10;\end{align}&#10;&#10;&#10;&#10;&#10;&#10;&#10;\end{document}"/>
  <p:tag name="IGUANATEXSIZE" val="20"/>
  <p:tag name="IGUANATEXCURSOR" val="325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7040</TotalTime>
  <Words>1712</Words>
  <Application>Microsoft Office PowerPoint</Application>
  <PresentationFormat>On-screen Show (4:3)</PresentationFormat>
  <Paragraphs>246</Paragraphs>
  <Slides>88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Arial</vt:lpstr>
      <vt:lpstr>Calibri</vt:lpstr>
      <vt:lpstr>Times New Roman</vt:lpstr>
      <vt:lpstr>Wingdings</vt:lpstr>
      <vt:lpstr>Office Theme</vt:lpstr>
      <vt:lpstr>An entropy-based approach to interpreting ultrasound signals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Calculation of Entropy</vt:lpstr>
      <vt:lpstr>Calculation of Entropy</vt:lpstr>
      <vt:lpstr>Calculation of Entropy</vt:lpstr>
      <vt:lpstr>Calculation of Shannon Entropy</vt:lpstr>
      <vt:lpstr>Continuous Version of Shannon Entropy</vt:lpstr>
      <vt:lpstr>Geometric Interpretation of Entropy and Energy</vt:lpstr>
      <vt:lpstr>Geometric Interpretation of Entropy and Energy</vt:lpstr>
      <vt:lpstr>Geometric Interpretation of Entropy and Energy</vt:lpstr>
      <vt:lpstr>Geometric Interpretation of Entropy and Energy</vt:lpstr>
      <vt:lpstr>Signal Receiver Sensitivity</vt:lpstr>
      <vt:lpstr>Signal Receiver Sensitivity</vt:lpstr>
      <vt:lpstr>Non-destructive Evaluation of Graphite-Epoxy Composites</vt:lpstr>
      <vt:lpstr>Non-destructive Evaluation of Graphite-Epoxy Composites</vt:lpstr>
      <vt:lpstr>Non-destructive Evaluation of Graphite-Epoxy Composites</vt:lpstr>
      <vt:lpstr>Non-destructive Evaluation of Graphite-Epoxy Composites</vt:lpstr>
      <vt:lpstr>Analysis</vt:lpstr>
      <vt:lpstr>Analysis</vt:lpstr>
      <vt:lpstr>Analysis</vt:lpstr>
      <vt:lpstr>Analysis</vt:lpstr>
      <vt:lpstr>Analysis</vt:lpstr>
      <vt:lpstr>Analysis</vt:lpstr>
      <vt:lpstr>Analysis</vt:lpstr>
      <vt:lpstr>Analysis</vt:lpstr>
      <vt:lpstr>Analysis</vt:lpstr>
      <vt:lpstr>Non-destructive Evaluation of Graphite-Epoxy Composites</vt:lpstr>
      <vt:lpstr>Non-destructive Evaluation of Graphite-Epoxy Composites</vt:lpstr>
      <vt:lpstr>Non-destructive Evaluation of Graphite-Epoxy Composites</vt:lpstr>
      <vt:lpstr>The Different Entropies</vt:lpstr>
      <vt:lpstr>Entropy Calculations: Transition to Renyi Entropy</vt:lpstr>
      <vt:lpstr>Density Function Singularities</vt:lpstr>
      <vt:lpstr>Density Function Singularities</vt:lpstr>
      <vt:lpstr>Density Function Singularities</vt:lpstr>
      <vt:lpstr>Density Function Singularities</vt:lpstr>
      <vt:lpstr>Entropy Calculations: Transition to Renyi Entropy</vt:lpstr>
      <vt:lpstr>Asymptotic Form as</vt:lpstr>
      <vt:lpstr>Asymptotic Form as</vt:lpstr>
      <vt:lpstr>Asymptotic Form as</vt:lpstr>
      <vt:lpstr>Asymptotic Form as r  2</vt:lpstr>
      <vt:lpstr>Asymptotic Form as r  2</vt:lpstr>
      <vt:lpstr>Non-destructive Evaluation of Graphite-Epoxy Composites</vt:lpstr>
      <vt:lpstr>The Different Entropies</vt:lpstr>
      <vt:lpstr>Joint Entropy</vt:lpstr>
      <vt:lpstr>Joint Entropy</vt:lpstr>
      <vt:lpstr>Joint Entropy</vt:lpstr>
      <vt:lpstr>Joint Entropy</vt:lpstr>
      <vt:lpstr>Different pictures</vt:lpstr>
      <vt:lpstr>Therapy Monitoring</vt:lpstr>
      <vt:lpstr>Therapy Monitoring</vt:lpstr>
      <vt:lpstr>Tissue Characterization</vt:lpstr>
      <vt:lpstr>Tissue Characterization</vt:lpstr>
      <vt:lpstr>All Detection is Based on Waves</vt:lpstr>
      <vt:lpstr>All Detection is Based on Waves</vt:lpstr>
      <vt:lpstr>All Detection is Based on Waves</vt:lpstr>
      <vt:lpstr>All Detection is Based on Waves</vt:lpstr>
      <vt:lpstr>All Detection is Based on Waves</vt:lpstr>
      <vt:lpstr>All Detection is Based on Waves</vt:lpstr>
      <vt:lpstr>Microwave Threat Detection</vt:lpstr>
      <vt:lpstr>Microwave Threat Detection</vt:lpstr>
      <vt:lpstr>Microwave Threat Detection</vt:lpstr>
      <vt:lpstr>Microwave Threat Detection</vt:lpstr>
      <vt:lpstr>Microwave Threat Detection</vt:lpstr>
      <vt:lpstr>                                                                 Acoustic Firearm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Future Work</vt:lpstr>
      <vt:lpstr>References</vt:lpstr>
      <vt:lpstr>PowerPoint Presentation</vt:lpstr>
      <vt:lpstr>Automated Signal Detection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Entropy Imaging For Diverse Applications of High    Sensitivity, Low Noise Feature Detection</dc:title>
  <dc:creator>msh</dc:creator>
  <cp:lastModifiedBy>jmccarthy</cp:lastModifiedBy>
  <cp:revision>454</cp:revision>
  <cp:lastPrinted>2015-10-27T20:20:37Z</cp:lastPrinted>
  <dcterms:created xsi:type="dcterms:W3CDTF">2013-03-03T00:47:05Z</dcterms:created>
  <dcterms:modified xsi:type="dcterms:W3CDTF">2017-06-12T19:13:58Z</dcterms:modified>
</cp:coreProperties>
</file>